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305" r:id="rId2"/>
    <p:sldId id="258" r:id="rId3"/>
    <p:sldId id="259" r:id="rId4"/>
    <p:sldId id="306" r:id="rId5"/>
    <p:sldId id="307" r:id="rId6"/>
    <p:sldId id="308" r:id="rId7"/>
    <p:sldId id="309" r:id="rId8"/>
    <p:sldId id="310" r:id="rId9"/>
    <p:sldId id="312" r:id="rId10"/>
    <p:sldId id="31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40687F"/>
    <a:srgbClr val="A8122A"/>
    <a:srgbClr val="3B3D3C"/>
    <a:srgbClr val="2C2E2D"/>
    <a:srgbClr val="FFFFFF"/>
    <a:srgbClr val="043D7A"/>
    <a:srgbClr val="7098B0"/>
    <a:srgbClr val="6E8E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0929"/>
  </p:normalViewPr>
  <p:slideViewPr>
    <p:cSldViewPr>
      <p:cViewPr varScale="1">
        <p:scale>
          <a:sx n="67" d="100"/>
          <a:sy n="67" d="100"/>
        </p:scale>
        <p:origin x="-14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iggsp\Desktop\4S03\StatPhys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marker>
            <c:symbol val="none"/>
          </c:marker>
          <c:xVal>
            <c:numRef>
              <c:f>Sheet1!$A$1:$A$22</c:f>
              <c:numCache>
                <c:formatCode>General</c:formatCode>
                <c:ptCount val="22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1.2</c:v>
                </c:pt>
                <c:pt idx="12">
                  <c:v>1.5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</c:numCache>
            </c:numRef>
          </c:xVal>
          <c:yVal>
            <c:numRef>
              <c:f>Sheet1!$B$1:$B$22</c:f>
              <c:numCache>
                <c:formatCode>General</c:formatCode>
                <c:ptCount val="22"/>
                <c:pt idx="0">
                  <c:v>0.5</c:v>
                </c:pt>
                <c:pt idx="1">
                  <c:v>0.47502081252105999</c:v>
                </c:pt>
                <c:pt idx="2">
                  <c:v>0.4501660026875221</c:v>
                </c:pt>
                <c:pt idx="3">
                  <c:v>0.42555748318834102</c:v>
                </c:pt>
                <c:pt idx="4">
                  <c:v>0.401312339887548</c:v>
                </c:pt>
                <c:pt idx="5">
                  <c:v>0.37754066879814546</c:v>
                </c:pt>
                <c:pt idx="6">
                  <c:v>0.35434369377420449</c:v>
                </c:pt>
                <c:pt idx="7">
                  <c:v>0.33181222783183395</c:v>
                </c:pt>
                <c:pt idx="8">
                  <c:v>0.31002551887238755</c:v>
                </c:pt>
                <c:pt idx="9">
                  <c:v>0.289050497374996</c:v>
                </c:pt>
                <c:pt idx="10">
                  <c:v>0.2689414213699951</c:v>
                </c:pt>
                <c:pt idx="11">
                  <c:v>0.23147521650098238</c:v>
                </c:pt>
                <c:pt idx="12">
                  <c:v>0.18242552380635632</c:v>
                </c:pt>
                <c:pt idx="13">
                  <c:v>0.11920292202211755</c:v>
                </c:pt>
                <c:pt idx="14">
                  <c:v>4.7425873177566788E-2</c:v>
                </c:pt>
                <c:pt idx="15">
                  <c:v>1.7986209962091555E-2</c:v>
                </c:pt>
                <c:pt idx="16">
                  <c:v>6.6928509242848563E-3</c:v>
                </c:pt>
                <c:pt idx="17">
                  <c:v>2.4726231566347748E-3</c:v>
                </c:pt>
                <c:pt idx="18">
                  <c:v>9.1105119440064539E-4</c:v>
                </c:pt>
                <c:pt idx="19">
                  <c:v>3.3535013046647816E-4</c:v>
                </c:pt>
                <c:pt idx="20">
                  <c:v>1.2339457598623172E-4</c:v>
                </c:pt>
                <c:pt idx="21">
                  <c:v>4.5397868702434395E-5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5776640"/>
        <c:axId val="155777216"/>
      </c:scatterChart>
      <c:valAx>
        <c:axId val="155776640"/>
        <c:scaling>
          <c:orientation val="minMax"/>
          <c:max val="10"/>
        </c:scaling>
        <c:delete val="0"/>
        <c:axPos val="b"/>
        <c:numFmt formatCode="General" sourceLinked="1"/>
        <c:majorTickMark val="out"/>
        <c:minorTickMark val="none"/>
        <c:tickLblPos val="nextTo"/>
        <c:crossAx val="155777216"/>
        <c:crosses val="autoZero"/>
        <c:crossBetween val="midCat"/>
      </c:valAx>
      <c:valAx>
        <c:axId val="155777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577664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18744531933509"/>
          <c:y val="5.5555555555555552E-2"/>
          <c:w val="0.86525699912510934"/>
          <c:h val="0.84020815106445024"/>
        </c:manualLayout>
      </c:layout>
      <c:scatterChart>
        <c:scatterStyle val="lineMarker"/>
        <c:varyColors val="0"/>
        <c:ser>
          <c:idx val="0"/>
          <c:order val="0"/>
          <c:marker>
            <c:symbol val="none"/>
          </c:marker>
          <c:xVal>
            <c:numRef>
              <c:f>Sheet1!$B$25:$B$45</c:f>
              <c:numCache>
                <c:formatCode>General</c:formatCode>
                <c:ptCount val="21"/>
                <c:pt idx="0">
                  <c:v>10</c:v>
                </c:pt>
                <c:pt idx="1">
                  <c:v>5</c:v>
                </c:pt>
                <c:pt idx="2">
                  <c:v>3.3333333333333335</c:v>
                </c:pt>
                <c:pt idx="3">
                  <c:v>2.5</c:v>
                </c:pt>
                <c:pt idx="4">
                  <c:v>2</c:v>
                </c:pt>
                <c:pt idx="5">
                  <c:v>1.6666666666666667</c:v>
                </c:pt>
                <c:pt idx="6">
                  <c:v>1.4285714285714286</c:v>
                </c:pt>
                <c:pt idx="7">
                  <c:v>1.25</c:v>
                </c:pt>
                <c:pt idx="8">
                  <c:v>1.1111111111111112</c:v>
                </c:pt>
                <c:pt idx="9">
                  <c:v>1</c:v>
                </c:pt>
                <c:pt idx="10">
                  <c:v>0.83333333333333337</c:v>
                </c:pt>
                <c:pt idx="11">
                  <c:v>0.66666666666666663</c:v>
                </c:pt>
                <c:pt idx="12">
                  <c:v>0.5</c:v>
                </c:pt>
                <c:pt idx="13">
                  <c:v>0.33333333333333331</c:v>
                </c:pt>
                <c:pt idx="14">
                  <c:v>0.25</c:v>
                </c:pt>
                <c:pt idx="15">
                  <c:v>0.2</c:v>
                </c:pt>
                <c:pt idx="16">
                  <c:v>0.16666666666666666</c:v>
                </c:pt>
                <c:pt idx="17">
                  <c:v>0.14285714285714285</c:v>
                </c:pt>
                <c:pt idx="18">
                  <c:v>0.125</c:v>
                </c:pt>
                <c:pt idx="19">
                  <c:v>0.1111111111111111</c:v>
                </c:pt>
                <c:pt idx="20">
                  <c:v>0.1</c:v>
                </c:pt>
              </c:numCache>
            </c:numRef>
          </c:xVal>
          <c:yVal>
            <c:numRef>
              <c:f>Sheet1!$C$25:$C$45</c:f>
              <c:numCache>
                <c:formatCode>General</c:formatCode>
                <c:ptCount val="21"/>
                <c:pt idx="0">
                  <c:v>0.47502081252105999</c:v>
                </c:pt>
                <c:pt idx="1">
                  <c:v>0.4501660026875221</c:v>
                </c:pt>
                <c:pt idx="2">
                  <c:v>0.42555748318834102</c:v>
                </c:pt>
                <c:pt idx="3">
                  <c:v>0.401312339887548</c:v>
                </c:pt>
                <c:pt idx="4">
                  <c:v>0.37754066879814546</c:v>
                </c:pt>
                <c:pt idx="5">
                  <c:v>0.35434369377420449</c:v>
                </c:pt>
                <c:pt idx="6">
                  <c:v>0.33181222783183395</c:v>
                </c:pt>
                <c:pt idx="7">
                  <c:v>0.31002551887238755</c:v>
                </c:pt>
                <c:pt idx="8">
                  <c:v>0.289050497374996</c:v>
                </c:pt>
                <c:pt idx="9">
                  <c:v>0.2689414213699951</c:v>
                </c:pt>
                <c:pt idx="10">
                  <c:v>0.23147521650098238</c:v>
                </c:pt>
                <c:pt idx="11">
                  <c:v>0.18242552380635632</c:v>
                </c:pt>
                <c:pt idx="12">
                  <c:v>0.11920292202211755</c:v>
                </c:pt>
                <c:pt idx="13">
                  <c:v>4.7425873177566788E-2</c:v>
                </c:pt>
                <c:pt idx="14">
                  <c:v>1.7986209962091555E-2</c:v>
                </c:pt>
                <c:pt idx="15">
                  <c:v>6.6928509242848563E-3</c:v>
                </c:pt>
                <c:pt idx="16">
                  <c:v>2.4726231566347748E-3</c:v>
                </c:pt>
                <c:pt idx="17">
                  <c:v>9.1105119440064539E-4</c:v>
                </c:pt>
                <c:pt idx="18">
                  <c:v>3.3535013046647816E-4</c:v>
                </c:pt>
                <c:pt idx="19">
                  <c:v>1.2339457598623172E-4</c:v>
                </c:pt>
                <c:pt idx="20">
                  <c:v>4.5397868702434395E-5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0401792"/>
        <c:axId val="155776064"/>
      </c:scatterChart>
      <c:valAx>
        <c:axId val="170401792"/>
        <c:scaling>
          <c:orientation val="minMax"/>
          <c:max val="10"/>
        </c:scaling>
        <c:delete val="0"/>
        <c:axPos val="b"/>
        <c:numFmt formatCode="General" sourceLinked="1"/>
        <c:majorTickMark val="out"/>
        <c:minorTickMark val="none"/>
        <c:tickLblPos val="nextTo"/>
        <c:crossAx val="155776064"/>
        <c:crosses val="autoZero"/>
        <c:crossBetween val="midCat"/>
      </c:valAx>
      <c:valAx>
        <c:axId val="155776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040179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marker>
            <c:symbol val="none"/>
          </c:marker>
          <c:xVal>
            <c:numRef>
              <c:f>Sheet1!$B$48:$B$76</c:f>
              <c:numCache>
                <c:formatCode>General</c:formatCode>
                <c:ptCount val="29"/>
                <c:pt idx="0">
                  <c:v>10</c:v>
                </c:pt>
                <c:pt idx="1">
                  <c:v>5</c:v>
                </c:pt>
                <c:pt idx="2">
                  <c:v>3.3333333333333335</c:v>
                </c:pt>
                <c:pt idx="3">
                  <c:v>2.5</c:v>
                </c:pt>
                <c:pt idx="4">
                  <c:v>2</c:v>
                </c:pt>
                <c:pt idx="5">
                  <c:v>1.6666666666666667</c:v>
                </c:pt>
                <c:pt idx="6">
                  <c:v>1.4285714285714286</c:v>
                </c:pt>
                <c:pt idx="7">
                  <c:v>1.25</c:v>
                </c:pt>
                <c:pt idx="8">
                  <c:v>1.1111111111111112</c:v>
                </c:pt>
                <c:pt idx="9">
                  <c:v>1</c:v>
                </c:pt>
                <c:pt idx="10">
                  <c:v>0.83333333333333337</c:v>
                </c:pt>
                <c:pt idx="11">
                  <c:v>0.66666666666666663</c:v>
                </c:pt>
                <c:pt idx="12">
                  <c:v>0.5</c:v>
                </c:pt>
                <c:pt idx="13">
                  <c:v>0.33333333333333331</c:v>
                </c:pt>
                <c:pt idx="14">
                  <c:v>0.25</c:v>
                </c:pt>
                <c:pt idx="15">
                  <c:v>0.2</c:v>
                </c:pt>
                <c:pt idx="16">
                  <c:v>0.16666666666666666</c:v>
                </c:pt>
                <c:pt idx="17">
                  <c:v>0.14285714285714285</c:v>
                </c:pt>
                <c:pt idx="18">
                  <c:v>0.125</c:v>
                </c:pt>
                <c:pt idx="19">
                  <c:v>0.1111111111111111</c:v>
                </c:pt>
                <c:pt idx="20">
                  <c:v>0.1</c:v>
                </c:pt>
                <c:pt idx="21">
                  <c:v>9.0909090909090912E-2</c:v>
                </c:pt>
                <c:pt idx="22">
                  <c:v>8.3333333333333329E-2</c:v>
                </c:pt>
                <c:pt idx="23">
                  <c:v>7.6923076923076927E-2</c:v>
                </c:pt>
                <c:pt idx="24">
                  <c:v>7.1428571428571425E-2</c:v>
                </c:pt>
                <c:pt idx="25">
                  <c:v>6.6666666666666666E-2</c:v>
                </c:pt>
                <c:pt idx="26">
                  <c:v>0.05</c:v>
                </c:pt>
                <c:pt idx="27">
                  <c:v>0.04</c:v>
                </c:pt>
                <c:pt idx="28">
                  <c:v>3.3333333333333333E-2</c:v>
                </c:pt>
              </c:numCache>
            </c:numRef>
          </c:xVal>
          <c:yVal>
            <c:numRef>
              <c:f>Sheet1!$C$48:$C$76</c:f>
              <c:numCache>
                <c:formatCode>General</c:formatCode>
                <c:ptCount val="29"/>
                <c:pt idx="0">
                  <c:v>0.989069095991429</c:v>
                </c:pt>
                <c:pt idx="1">
                  <c:v>0.98793335475622324</c:v>
                </c:pt>
                <c:pt idx="2">
                  <c:v>0.98668119696013723</c:v>
                </c:pt>
                <c:pt idx="3">
                  <c:v>0.98530103580179362</c:v>
                </c:pt>
                <c:pt idx="4">
                  <c:v>0.98378020647884568</c:v>
                </c:pt>
                <c:pt idx="5">
                  <c:v>0.98210488230005755</c:v>
                </c:pt>
                <c:pt idx="6">
                  <c:v>0.98025998795235958</c:v>
                </c:pt>
                <c:pt idx="7">
                  <c:v>0.97822911076548613</c:v>
                </c:pt>
                <c:pt idx="8">
                  <c:v>0.97599441109986962</c:v>
                </c:pt>
                <c:pt idx="9">
                  <c:v>0.97353653332131651</c:v>
                </c:pt>
                <c:pt idx="10">
                  <c:v>0.96786572623393996</c:v>
                </c:pt>
                <c:pt idx="11">
                  <c:v>0.95710550709683728</c:v>
                </c:pt>
                <c:pt idx="12">
                  <c:v>0.93119358371002359</c:v>
                </c:pt>
                <c:pt idx="13">
                  <c:v>0.8327397500330509</c:v>
                </c:pt>
                <c:pt idx="14">
                  <c:v>0.64683827056508136</c:v>
                </c:pt>
                <c:pt idx="15">
                  <c:v>0.40255516399075808</c:v>
                </c:pt>
                <c:pt idx="16">
                  <c:v>0.19863782384438261</c:v>
                </c:pt>
                <c:pt idx="17">
                  <c:v>8.3567799618163893E-2</c:v>
                </c:pt>
                <c:pt idx="18">
                  <c:v>3.2457437076582121E-2</c:v>
                </c:pt>
                <c:pt idx="19">
                  <c:v>1.2190537227571361E-2</c:v>
                </c:pt>
                <c:pt idx="20">
                  <c:v>4.5194745933383957E-3</c:v>
                </c:pt>
                <c:pt idx="21">
                  <c:v>1.667385262049684E-3</c:v>
                </c:pt>
                <c:pt idx="22">
                  <c:v>6.1404395368824729E-4</c:v>
                </c:pt>
                <c:pt idx="23">
                  <c:v>2.259818613534393E-4</c:v>
                </c:pt>
                <c:pt idx="24">
                  <c:v>8.3145958085154267E-5</c:v>
                </c:pt>
                <c:pt idx="25">
                  <c:v>3.0589296316510006E-5</c:v>
                </c:pt>
                <c:pt idx="26">
                  <c:v>2.0611531976032198E-7</c:v>
                </c:pt>
                <c:pt idx="27">
                  <c:v>1.3887943845676522E-9</c:v>
                </c:pt>
                <c:pt idx="28">
                  <c:v>9.3576229687526093E-12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0404096"/>
        <c:axId val="170404672"/>
      </c:scatterChart>
      <c:valAx>
        <c:axId val="170404096"/>
        <c:scaling>
          <c:orientation val="minMax"/>
          <c:max val="1"/>
        </c:scaling>
        <c:delete val="0"/>
        <c:axPos val="b"/>
        <c:numFmt formatCode="General" sourceLinked="1"/>
        <c:majorTickMark val="out"/>
        <c:minorTickMark val="none"/>
        <c:tickLblPos val="nextTo"/>
        <c:crossAx val="170404672"/>
        <c:crosses val="autoZero"/>
        <c:crossBetween val="midCat"/>
      </c:valAx>
      <c:valAx>
        <c:axId val="170404672"/>
        <c:scaling>
          <c:orientation val="minMax"/>
          <c:max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040409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marker>
            <c:symbol val="none"/>
          </c:marker>
          <c:xVal>
            <c:numRef>
              <c:f>Sheet1!$A$78:$A$94</c:f>
              <c:numCache>
                <c:formatCode>General</c:formatCode>
                <c:ptCount val="17"/>
                <c:pt idx="0">
                  <c:v>0.4</c:v>
                </c:pt>
                <c:pt idx="1">
                  <c:v>0.42499999999999999</c:v>
                </c:pt>
                <c:pt idx="2">
                  <c:v>0.45</c:v>
                </c:pt>
                <c:pt idx="3">
                  <c:v>0.47499999999999998</c:v>
                </c:pt>
                <c:pt idx="4">
                  <c:v>0.5</c:v>
                </c:pt>
                <c:pt idx="5">
                  <c:v>0.52500000000000002</c:v>
                </c:pt>
                <c:pt idx="6">
                  <c:v>0.55000000000000004</c:v>
                </c:pt>
                <c:pt idx="7">
                  <c:v>0.57499999999999996</c:v>
                </c:pt>
                <c:pt idx="8">
                  <c:v>0.6</c:v>
                </c:pt>
                <c:pt idx="9">
                  <c:v>0.625</c:v>
                </c:pt>
                <c:pt idx="10">
                  <c:v>0.65</c:v>
                </c:pt>
                <c:pt idx="11">
                  <c:v>0.67500000000000004</c:v>
                </c:pt>
                <c:pt idx="12">
                  <c:v>0.7</c:v>
                </c:pt>
                <c:pt idx="13">
                  <c:v>0.72499999999999998</c:v>
                </c:pt>
                <c:pt idx="14">
                  <c:v>0.75</c:v>
                </c:pt>
                <c:pt idx="15">
                  <c:v>0.77500000000000002</c:v>
                </c:pt>
                <c:pt idx="16">
                  <c:v>0.8</c:v>
                </c:pt>
              </c:numCache>
            </c:numRef>
          </c:xVal>
          <c:yVal>
            <c:numRef>
              <c:f>Sheet1!$C$78:$C$94</c:f>
              <c:numCache>
                <c:formatCode>General</c:formatCode>
                <c:ptCount val="17"/>
                <c:pt idx="0">
                  <c:v>8.390462681934029E-4</c:v>
                </c:pt>
                <c:pt idx="1">
                  <c:v>3.6411167890368014E-3</c:v>
                </c:pt>
                <c:pt idx="2">
                  <c:v>1.3325936190521753E-2</c:v>
                </c:pt>
                <c:pt idx="3">
                  <c:v>4.1684931906428045E-2</c:v>
                </c:pt>
                <c:pt idx="4">
                  <c:v>0.11081873068216148</c:v>
                </c:pt>
                <c:pt idx="5">
                  <c:v>0.24415660624176372</c:v>
                </c:pt>
                <c:pt idx="6">
                  <c:v>0.43432576581075866</c:v>
                </c:pt>
                <c:pt idx="7">
                  <c:v>0.62861747890341646</c:v>
                </c:pt>
                <c:pt idx="8">
                  <c:v>0.77746046550923897</c:v>
                </c:pt>
                <c:pt idx="9">
                  <c:v>0.87186997046045178</c:v>
                </c:pt>
                <c:pt idx="10">
                  <c:v>0.92642169471174152</c:v>
                </c:pt>
                <c:pt idx="11">
                  <c:v>0.95700726675032144</c:v>
                </c:pt>
                <c:pt idx="12">
                  <c:v>0.97421603783221744</c:v>
                </c:pt>
                <c:pt idx="13">
                  <c:v>0.9840856425764023</c:v>
                </c:pt>
                <c:pt idx="14">
                  <c:v>0.98989192697924955</c:v>
                </c:pt>
                <c:pt idx="15">
                  <c:v>0.99340200027972103</c:v>
                </c:pt>
                <c:pt idx="16">
                  <c:v>0.99558179901343791</c:v>
                </c:pt>
              </c:numCache>
            </c:numRef>
          </c:yVal>
          <c:smooth val="0"/>
        </c:ser>
        <c:ser>
          <c:idx val="1"/>
          <c:order val="1"/>
          <c:marker>
            <c:symbol val="none"/>
          </c:marker>
          <c:xVal>
            <c:numRef>
              <c:f>Sheet1!$A$78:$A$94</c:f>
              <c:numCache>
                <c:formatCode>General</c:formatCode>
                <c:ptCount val="17"/>
                <c:pt idx="0">
                  <c:v>0.4</c:v>
                </c:pt>
                <c:pt idx="1">
                  <c:v>0.42499999999999999</c:v>
                </c:pt>
                <c:pt idx="2">
                  <c:v>0.45</c:v>
                </c:pt>
                <c:pt idx="3">
                  <c:v>0.47499999999999998</c:v>
                </c:pt>
                <c:pt idx="4">
                  <c:v>0.5</c:v>
                </c:pt>
                <c:pt idx="5">
                  <c:v>0.52500000000000002</c:v>
                </c:pt>
                <c:pt idx="6">
                  <c:v>0.55000000000000004</c:v>
                </c:pt>
                <c:pt idx="7">
                  <c:v>0.57499999999999996</c:v>
                </c:pt>
                <c:pt idx="8">
                  <c:v>0.6</c:v>
                </c:pt>
                <c:pt idx="9">
                  <c:v>0.625</c:v>
                </c:pt>
                <c:pt idx="10">
                  <c:v>0.65</c:v>
                </c:pt>
                <c:pt idx="11">
                  <c:v>0.67500000000000004</c:v>
                </c:pt>
                <c:pt idx="12">
                  <c:v>0.7</c:v>
                </c:pt>
                <c:pt idx="13">
                  <c:v>0.72499999999999998</c:v>
                </c:pt>
                <c:pt idx="14">
                  <c:v>0.75</c:v>
                </c:pt>
                <c:pt idx="15">
                  <c:v>0.77500000000000002</c:v>
                </c:pt>
                <c:pt idx="16">
                  <c:v>0.8</c:v>
                </c:pt>
              </c:numCache>
            </c:numRef>
          </c:xVal>
          <c:yVal>
            <c:numRef>
              <c:f>Sheet1!$D$78:$D$94</c:f>
              <c:numCache>
                <c:formatCode>General</c:formatCode>
                <c:ptCount val="17"/>
                <c:pt idx="0">
                  <c:v>7.0518100625974304E-7</c:v>
                </c:pt>
                <c:pt idx="1">
                  <c:v>1.3354628894194123E-5</c:v>
                </c:pt>
                <c:pt idx="2">
                  <c:v>1.8237647690215946E-4</c:v>
                </c:pt>
                <c:pt idx="3">
                  <c:v>1.8885157524813022E-3</c:v>
                </c:pt>
                <c:pt idx="4">
                  <c:v>1.5295083000048906E-2</c:v>
                </c:pt>
                <c:pt idx="5">
                  <c:v>9.4486201252503524E-2</c:v>
                </c:pt>
                <c:pt idx="6">
                  <c:v>0.37087917828722194</c:v>
                </c:pt>
                <c:pt idx="7">
                  <c:v>0.74127015427811749</c:v>
                </c:pt>
                <c:pt idx="8">
                  <c:v>0.92427183368004773</c:v>
                </c:pt>
                <c:pt idx="9">
                  <c:v>0.97885933234258793</c:v>
                </c:pt>
                <c:pt idx="10">
                  <c:v>0.99373167851070099</c:v>
                </c:pt>
                <c:pt idx="11">
                  <c:v>0.99798588603512095</c:v>
                </c:pt>
                <c:pt idx="12">
                  <c:v>0.99930002156928688</c:v>
                </c:pt>
                <c:pt idx="13">
                  <c:v>0.99973854385088878</c:v>
                </c:pt>
                <c:pt idx="14">
                  <c:v>0.99989574043833596</c:v>
                </c:pt>
                <c:pt idx="15">
                  <c:v>0.99995588814031156</c:v>
                </c:pt>
                <c:pt idx="16">
                  <c:v>0.99998030624698819</c:v>
                </c:pt>
              </c:numCache>
            </c:numRef>
          </c:yVal>
          <c:smooth val="0"/>
        </c:ser>
        <c:ser>
          <c:idx val="2"/>
          <c:order val="2"/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Sheet1!$A$78:$A$94</c:f>
              <c:numCache>
                <c:formatCode>General</c:formatCode>
                <c:ptCount val="17"/>
                <c:pt idx="0">
                  <c:v>0.4</c:v>
                </c:pt>
                <c:pt idx="1">
                  <c:v>0.42499999999999999</c:v>
                </c:pt>
                <c:pt idx="2">
                  <c:v>0.45</c:v>
                </c:pt>
                <c:pt idx="3">
                  <c:v>0.47499999999999998</c:v>
                </c:pt>
                <c:pt idx="4">
                  <c:v>0.5</c:v>
                </c:pt>
                <c:pt idx="5">
                  <c:v>0.52500000000000002</c:v>
                </c:pt>
                <c:pt idx="6">
                  <c:v>0.55000000000000004</c:v>
                </c:pt>
                <c:pt idx="7">
                  <c:v>0.57499999999999996</c:v>
                </c:pt>
                <c:pt idx="8">
                  <c:v>0.6</c:v>
                </c:pt>
                <c:pt idx="9">
                  <c:v>0.625</c:v>
                </c:pt>
                <c:pt idx="10">
                  <c:v>0.65</c:v>
                </c:pt>
                <c:pt idx="11">
                  <c:v>0.67500000000000004</c:v>
                </c:pt>
                <c:pt idx="12">
                  <c:v>0.7</c:v>
                </c:pt>
                <c:pt idx="13">
                  <c:v>0.72499999999999998</c:v>
                </c:pt>
                <c:pt idx="14">
                  <c:v>0.75</c:v>
                </c:pt>
                <c:pt idx="15">
                  <c:v>0.77500000000000002</c:v>
                </c:pt>
                <c:pt idx="16">
                  <c:v>0.8</c:v>
                </c:pt>
              </c:numCache>
            </c:numRef>
          </c:xVal>
          <c:yVal>
            <c:numRef>
              <c:f>Sheet1!$E$78:$E$94</c:f>
              <c:numCache>
                <c:formatCode>General</c:formatCode>
                <c:ptCount val="17"/>
                <c:pt idx="0">
                  <c:v>4.9728095293517469E-13</c:v>
                </c:pt>
                <c:pt idx="1">
                  <c:v>1.7835087645756426E-10</c:v>
                </c:pt>
                <c:pt idx="2">
                  <c:v>3.3273313653262487E-8</c:v>
                </c:pt>
                <c:pt idx="3">
                  <c:v>3.5799879386066443E-6</c:v>
                </c:pt>
                <c:pt idx="4">
                  <c:v>2.4120521671121731E-4</c:v>
                </c:pt>
                <c:pt idx="5">
                  <c:v>1.0770692001907224E-2</c:v>
                </c:pt>
                <c:pt idx="6">
                  <c:v>0.25790347062597813</c:v>
                </c:pt>
                <c:pt idx="7">
                  <c:v>0.8914038261806847</c:v>
                </c:pt>
                <c:pt idx="8">
                  <c:v>0.99333178220656704</c:v>
                </c:pt>
                <c:pt idx="9">
                  <c:v>0.9995337763491331</c:v>
                </c:pt>
                <c:pt idx="10">
                  <c:v>0.99996021247030364</c:v>
                </c:pt>
                <c:pt idx="11">
                  <c:v>0.99999592697089257</c:v>
                </c:pt>
                <c:pt idx="12">
                  <c:v>0.99999950934377979</c:v>
                </c:pt>
                <c:pt idx="13">
                  <c:v>0.99999993160492684</c:v>
                </c:pt>
                <c:pt idx="14">
                  <c:v>0.99999998912767696</c:v>
                </c:pt>
                <c:pt idx="15">
                  <c:v>0.99999999805397211</c:v>
                </c:pt>
                <c:pt idx="16">
                  <c:v>0.99999999756954994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0406976"/>
        <c:axId val="170407552"/>
      </c:scatterChart>
      <c:valAx>
        <c:axId val="170406976"/>
        <c:scaling>
          <c:orientation val="minMax"/>
          <c:max val="0.8"/>
          <c:min val="0.4"/>
        </c:scaling>
        <c:delete val="0"/>
        <c:axPos val="b"/>
        <c:numFmt formatCode="General" sourceLinked="1"/>
        <c:majorTickMark val="out"/>
        <c:minorTickMark val="none"/>
        <c:tickLblPos val="nextTo"/>
        <c:crossAx val="170407552"/>
        <c:crosses val="autoZero"/>
        <c:crossBetween val="midCat"/>
      </c:valAx>
      <c:valAx>
        <c:axId val="170407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040697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44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CF96E2-2244-476C-8FFA-FAB64220B2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711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995F9D-FA40-4843-9B6B-A282E5A85007}" type="slidenum">
              <a:rPr lang="en-US"/>
              <a:pPr/>
              <a:t>2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D6608D-54C8-4D99-9D48-D8CBD5C690AE}" type="slidenum">
              <a:rPr lang="en-US"/>
              <a:pPr/>
              <a:t>3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B3FAF-BAA3-4BE9-BF2F-7F2606A3A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83441-71CB-4378-98A7-6771032FF3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40290-8EB5-429D-9E1A-4C99A01431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FB232-7FDF-44E4-8E6D-76CE999A40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76411-7CE1-4077-9379-9D02C86C41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255A4-C03A-48B1-A15D-6EA044AA2B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14438-8424-4903-BDA4-76D17B16BB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2FD46-03C6-42B9-9B96-7400F35BB1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28E7E-7129-49F9-A834-2BAC8AD0C0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1704F-4AEE-43B5-92F2-6DBC5EA84E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8BF6C-D189-4046-8CFC-D223B66E8C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79D776F-F1C8-4E79-AA5B-B0D0DE2CD9D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chart" Target="../charts/chart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chart" Target="../charts/chart1.x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chart" Target="../charts/chart2.x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3.bin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chart" Target="../charts/chart3.xml"/><Relationship Id="rId4" Type="http://schemas.openxmlformats.org/officeDocument/2006/relationships/image" Target="../media/image13.wmf"/><Relationship Id="rId9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685800"/>
            <a:ext cx="67056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mtClean="0"/>
              <a:t>Statistical Physics – Some Reminders</a:t>
            </a:r>
            <a:endParaRPr lang="en-CA"/>
          </a:p>
        </p:txBody>
      </p:sp>
      <p:sp>
        <p:nvSpPr>
          <p:cNvPr id="3" name="Rectangle 2"/>
          <p:cNvSpPr/>
          <p:nvPr/>
        </p:nvSpPr>
        <p:spPr bwMode="auto">
          <a:xfrm>
            <a:off x="457200" y="1752600"/>
            <a:ext cx="2971800" cy="2971800"/>
          </a:xfrm>
          <a:prstGeom prst="rect">
            <a:avLst/>
          </a:prstGeom>
          <a:solidFill>
            <a:srgbClr val="FF5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447800" y="2743200"/>
            <a:ext cx="838200" cy="838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2057400" y="3162300"/>
            <a:ext cx="5334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866900" y="3238500"/>
            <a:ext cx="1562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mtClean="0"/>
              <a:t>Energy Exchange</a:t>
            </a:r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990600" y="1762125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mtClean="0"/>
              <a:t>Heat Bath at Temperature T</a:t>
            </a:r>
            <a:endParaRPr lang="en-CA"/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990600" y="3162300"/>
            <a:ext cx="685800" cy="2171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619125" y="5029200"/>
            <a:ext cx="2114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mtClean="0"/>
              <a:t>System we are interested in </a:t>
            </a:r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4038600" y="1981200"/>
            <a:ext cx="426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mtClean="0"/>
              <a:t>Canonical Ensemble</a:t>
            </a:r>
          </a:p>
          <a:p>
            <a:r>
              <a:rPr lang="en-CA" smtClean="0"/>
              <a:t>Constant T, variable E</a:t>
            </a:r>
          </a:p>
          <a:p>
            <a:endParaRPr lang="en-CA"/>
          </a:p>
          <a:p>
            <a:r>
              <a:rPr lang="en-CA"/>
              <a:t>S</a:t>
            </a:r>
            <a:r>
              <a:rPr lang="en-CA" smtClean="0"/>
              <a:t>ystem has many states with energy levels E</a:t>
            </a:r>
            <a:r>
              <a:rPr lang="en-CA" baseline="-25000" smtClean="0"/>
              <a:t>i</a:t>
            </a:r>
          </a:p>
          <a:p>
            <a:endParaRPr lang="en-CA"/>
          </a:p>
          <a:p>
            <a:r>
              <a:rPr lang="en-CA" smtClean="0"/>
              <a:t>Probability of being in state i is given by the Boltzmann distribution.</a:t>
            </a:r>
            <a:endParaRPr lang="en-CA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9984"/>
              </p:ext>
            </p:extLst>
          </p:nvPr>
        </p:nvGraphicFramePr>
        <p:xfrm>
          <a:off x="3429000" y="5526822"/>
          <a:ext cx="17780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3" imgW="1117440" imgH="419040" progId="Equation.3">
                  <p:embed/>
                </p:oleObj>
              </mc:Choice>
              <mc:Fallback>
                <p:oleObj name="Equation" r:id="rId3" imgW="11174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29000" y="5526822"/>
                        <a:ext cx="1778000" cy="666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012085"/>
              </p:ext>
            </p:extLst>
          </p:nvPr>
        </p:nvGraphicFramePr>
        <p:xfrm>
          <a:off x="6172200" y="5507038"/>
          <a:ext cx="1778000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5" imgW="1117440" imgH="444240" progId="Equation.3">
                  <p:embed/>
                </p:oleObj>
              </mc:Choice>
              <mc:Fallback>
                <p:oleObj name="Equation" r:id="rId5" imgW="1117440" imgH="4442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507038"/>
                        <a:ext cx="1778000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3998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6382223"/>
              </p:ext>
            </p:extLst>
          </p:nvPr>
        </p:nvGraphicFramePr>
        <p:xfrm>
          <a:off x="1066800" y="457200"/>
          <a:ext cx="2989262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3" imgW="1879560" imgH="761760" progId="Equation.3">
                  <p:embed/>
                </p:oleObj>
              </mc:Choice>
              <mc:Fallback>
                <p:oleObj name="Equation" r:id="rId3" imgW="1879560" imgH="76176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57200"/>
                        <a:ext cx="2989262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37252"/>
              </p:ext>
            </p:extLst>
          </p:nvPr>
        </p:nvGraphicFramePr>
        <p:xfrm>
          <a:off x="4973638" y="457200"/>
          <a:ext cx="2947987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5" imgW="1854000" imgH="761760" progId="Equation.3">
                  <p:embed/>
                </p:oleObj>
              </mc:Choice>
              <mc:Fallback>
                <p:oleObj name="Equation" r:id="rId5" imgW="1854000" imgH="76176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3638" y="457200"/>
                        <a:ext cx="2947987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7352611"/>
              </p:ext>
            </p:extLst>
          </p:nvPr>
        </p:nvGraphicFramePr>
        <p:xfrm>
          <a:off x="2286000" y="2057400"/>
          <a:ext cx="48768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95400" y="59436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mtClean="0"/>
              <a:t>N = 10, 20, 40</a:t>
            </a:r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4572000" y="59436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mtClean="0"/>
              <a:t>kT</a:t>
            </a:r>
            <a:r>
              <a:rPr lang="en-CA" baseline="-25000" smtClean="0"/>
              <a:t>m</a:t>
            </a:r>
            <a:r>
              <a:rPr lang="en-CA" smtClean="0"/>
              <a:t> = 1/ln6 = 0.558 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066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/>
        </p:nvSpPr>
        <p:spPr bwMode="auto">
          <a:xfrm>
            <a:off x="458788" y="2057400"/>
            <a:ext cx="8229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30000"/>
              </a:lnSpc>
            </a:pPr>
            <a:r>
              <a:rPr lang="en-US" sz="3800" b="1">
                <a:solidFill>
                  <a:srgbClr val="6E8E7D"/>
                </a:solidFill>
                <a:latin typeface="Verdana" charset="0"/>
              </a:rPr>
              <a:t>Physical Biology of the Cell</a:t>
            </a:r>
          </a:p>
          <a:p>
            <a:pPr algn="ctr">
              <a:lnSpc>
                <a:spcPct val="130000"/>
              </a:lnSpc>
            </a:pPr>
            <a:r>
              <a:rPr lang="en-US" b="1">
                <a:solidFill>
                  <a:srgbClr val="6E8E7D"/>
                </a:solidFill>
                <a:latin typeface="Verdana" charset="0"/>
              </a:rPr>
              <a:t>Second Edition</a:t>
            </a:r>
            <a:endParaRPr lang="en-US" sz="3600" b="1">
              <a:solidFill>
                <a:srgbClr val="6E8E7D"/>
              </a:solidFill>
              <a:latin typeface="Verdana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/>
        </p:nvSpPr>
        <p:spPr bwMode="auto">
          <a:xfrm>
            <a:off x="1371600" y="4038600"/>
            <a:ext cx="6400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latin typeface="Verdana" charset="0"/>
              </a:rPr>
              <a:t>Chapter 7</a:t>
            </a:r>
          </a:p>
          <a:p>
            <a:pPr algn="ctr">
              <a:lnSpc>
                <a:spcPct val="120000"/>
              </a:lnSpc>
            </a:pPr>
            <a:r>
              <a:rPr lang="en-US">
                <a:latin typeface="Verdana" charset="0"/>
              </a:rPr>
              <a:t>Two-State Systems: From Ion Channels to Cooperative Bonding</a:t>
            </a:r>
            <a:endParaRPr lang="en-US"/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3962400" y="6430963"/>
            <a:ext cx="5029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 b="1">
                <a:latin typeface="Verdana" charset="0"/>
              </a:rPr>
              <a:t>Copyright © Garland Science 2013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762000" y="1828800"/>
            <a:ext cx="7543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200">
                <a:latin typeface="Verdana" charset="0"/>
              </a:rPr>
              <a:t>Phillips • Kondev • Theriot • Garcia</a:t>
            </a:r>
            <a:endParaRPr lang="en-US" sz="2200"/>
          </a:p>
        </p:txBody>
      </p:sp>
      <p:sp>
        <p:nvSpPr>
          <p:cNvPr id="2" name="TextBox 1"/>
          <p:cNvSpPr txBox="1"/>
          <p:nvPr/>
        </p:nvSpPr>
        <p:spPr>
          <a:xfrm>
            <a:off x="1524000" y="381000"/>
            <a:ext cx="5943600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mtClean="0"/>
              <a:t>I will use this chapter quite a lot....</a:t>
            </a:r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 descr="figure_07_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848890"/>
            <a:ext cx="7429500" cy="574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1066800" y="152400"/>
            <a:ext cx="7086600" cy="4572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mtClean="0"/>
              <a:t>Examples of systems with easily identifiable states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81000"/>
            <a:ext cx="60960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mtClean="0"/>
              <a:t>Simplest case – Two microstates</a:t>
            </a:r>
            <a:endParaRPr lang="en-CA"/>
          </a:p>
        </p:txBody>
      </p:sp>
      <p:grpSp>
        <p:nvGrpSpPr>
          <p:cNvPr id="11" name="Group 10"/>
          <p:cNvGrpSpPr/>
          <p:nvPr/>
        </p:nvGrpSpPr>
        <p:grpSpPr>
          <a:xfrm>
            <a:off x="714375" y="1096491"/>
            <a:ext cx="2871788" cy="2135832"/>
            <a:chOff x="709612" y="2743200"/>
            <a:chExt cx="2871788" cy="2135832"/>
          </a:xfrm>
        </p:grpSpPr>
        <p:cxnSp>
          <p:nvCxnSpPr>
            <p:cNvPr id="4" name="Straight Connector 3"/>
            <p:cNvCxnSpPr/>
            <p:nvPr/>
          </p:nvCxnSpPr>
          <p:spPr bwMode="auto">
            <a:xfrm>
              <a:off x="762000" y="4648200"/>
              <a:ext cx="1447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" name="Straight Connector 4"/>
            <p:cNvCxnSpPr/>
            <p:nvPr/>
          </p:nvCxnSpPr>
          <p:spPr bwMode="auto">
            <a:xfrm>
              <a:off x="709612" y="3048000"/>
              <a:ext cx="1447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" name="TextBox 5"/>
            <p:cNvSpPr txBox="1"/>
            <p:nvPr/>
          </p:nvSpPr>
          <p:spPr>
            <a:xfrm>
              <a:off x="2362200" y="27432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mtClean="0"/>
                <a:t>E</a:t>
              </a:r>
              <a:r>
                <a:rPr lang="en-CA" baseline="-25000" smtClean="0"/>
                <a:t>1</a:t>
              </a:r>
              <a:endParaRPr lang="en-CA" baseline="-2500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71725" y="4417367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mtClean="0"/>
                <a:t>E</a:t>
              </a:r>
              <a:r>
                <a:rPr lang="en-CA" baseline="-25000" smtClean="0"/>
                <a:t>0</a:t>
              </a:r>
              <a:endParaRPr lang="en-CA" baseline="-2500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295400" y="3048000"/>
              <a:ext cx="0" cy="160019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1485900" y="3657600"/>
              <a:ext cx="2095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mtClean="0">
                  <a:sym typeface="Symbol"/>
                </a:rPr>
                <a:t>E = E</a:t>
              </a:r>
              <a:r>
                <a:rPr lang="en-CA" baseline="-25000" smtClean="0">
                  <a:sym typeface="Symbol"/>
                </a:rPr>
                <a:t>1</a:t>
              </a:r>
              <a:r>
                <a:rPr lang="en-CA" smtClean="0">
                  <a:sym typeface="Symbol"/>
                </a:rPr>
                <a:t> – E</a:t>
              </a:r>
              <a:r>
                <a:rPr lang="en-CA" baseline="-25000" smtClean="0">
                  <a:sym typeface="Symbol"/>
                </a:rPr>
                <a:t>0</a:t>
              </a:r>
              <a:endParaRPr lang="en-CA" baseline="-25000"/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885042"/>
              </p:ext>
            </p:extLst>
          </p:nvPr>
        </p:nvGraphicFramePr>
        <p:xfrm>
          <a:off x="4170363" y="1188591"/>
          <a:ext cx="2687637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3" imgW="1688760" imgH="419040" progId="Equation.3">
                  <p:embed/>
                </p:oleObj>
              </mc:Choice>
              <mc:Fallback>
                <p:oleObj name="Equation" r:id="rId3" imgW="1688760" imgH="419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0363" y="1188591"/>
                        <a:ext cx="2687637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7539842"/>
              </p:ext>
            </p:extLst>
          </p:nvPr>
        </p:nvGraphicFramePr>
        <p:xfrm>
          <a:off x="4343400" y="2119312"/>
          <a:ext cx="2787650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5" imgW="1752480" imgH="774360" progId="Equation.3">
                  <p:embed/>
                </p:oleObj>
              </mc:Choice>
              <mc:Fallback>
                <p:oleObj name="Equation" r:id="rId5" imgW="1752480" imgH="7743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119312"/>
                        <a:ext cx="2787650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47700" y="3657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mtClean="0"/>
              <a:t>Note that p1 is a function of </a:t>
            </a:r>
            <a:r>
              <a:rPr lang="en-CA" smtClean="0">
                <a:sym typeface="Symbol"/>
              </a:rPr>
              <a:t>E and does not depend on the zero of the energy scale</a:t>
            </a:r>
            <a:endParaRPr lang="en-CA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378727"/>
              </p:ext>
            </p:extLst>
          </p:nvPr>
        </p:nvGraphicFramePr>
        <p:xfrm>
          <a:off x="1447801" y="4791254"/>
          <a:ext cx="1898650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Equation" r:id="rId7" imgW="1193760" imgH="761760" progId="Equation.3">
                  <p:embed/>
                </p:oleObj>
              </mc:Choice>
              <mc:Fallback>
                <p:oleObj name="Equation" r:id="rId7" imgW="1193760" imgH="7617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1" y="4791254"/>
                        <a:ext cx="1898650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610230"/>
              </p:ext>
            </p:extLst>
          </p:nvPr>
        </p:nvGraphicFramePr>
        <p:xfrm>
          <a:off x="6196012" y="4953000"/>
          <a:ext cx="1919288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Equation" r:id="rId9" imgW="1206360" imgH="583920" progId="Equation.3">
                  <p:embed/>
                </p:oleObj>
              </mc:Choice>
              <mc:Fallback>
                <p:oleObj name="Equation" r:id="rId9" imgW="1206360" imgH="58392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6012" y="4953000"/>
                        <a:ext cx="1919288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648200" y="4800600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mtClean="0"/>
              <a:t>another way of writing it: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8860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836333"/>
              </p:ext>
            </p:extLst>
          </p:nvPr>
        </p:nvGraphicFramePr>
        <p:xfrm>
          <a:off x="762000" y="762000"/>
          <a:ext cx="1898650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3" imgW="1193760" imgH="761760" progId="Equation.3">
                  <p:embed/>
                </p:oleObj>
              </mc:Choice>
              <mc:Fallback>
                <p:oleObj name="Equation" r:id="rId3" imgW="1193760" imgH="76176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762000"/>
                        <a:ext cx="1898650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252662" y="2288231"/>
            <a:ext cx="5105400" cy="3204865"/>
            <a:chOff x="3276600" y="838200"/>
            <a:chExt cx="5105400" cy="3204865"/>
          </a:xfrm>
        </p:grpSpPr>
        <p:graphicFrame>
          <p:nvGraphicFramePr>
            <p:cNvPr id="3" name="Char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201087071"/>
                </p:ext>
              </p:extLst>
            </p:nvPr>
          </p:nvGraphicFramePr>
          <p:xfrm>
            <a:off x="3810000" y="83820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4" name="TextBox 3"/>
            <p:cNvSpPr txBox="1"/>
            <p:nvPr/>
          </p:nvSpPr>
          <p:spPr>
            <a:xfrm>
              <a:off x="5943600" y="3581400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mtClean="0">
                  <a:sym typeface="Symbol"/>
                </a:rPr>
                <a:t>E/kT</a:t>
              </a:r>
              <a:endParaRPr lang="en-CA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276600" y="1828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mtClean="0"/>
                <a:t>p</a:t>
              </a:r>
              <a:r>
                <a:rPr lang="en-CA" baseline="-25000" smtClean="0"/>
                <a:t>1</a:t>
              </a:r>
              <a:endParaRPr lang="en-CA" baseline="-2500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552825" y="12192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mtClean="0"/>
              <a:t>small </a:t>
            </a:r>
            <a:r>
              <a:rPr lang="en-CA" smtClean="0">
                <a:sym typeface="Symbol"/>
              </a:rPr>
              <a:t>E compared to kT – equal probability of states</a:t>
            </a:r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3810000" y="5874096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mtClean="0"/>
              <a:t>large </a:t>
            </a:r>
            <a:r>
              <a:rPr lang="en-CA" smtClean="0">
                <a:sym typeface="Symbol"/>
              </a:rPr>
              <a:t>E compared to kT – high energy state has very low probability</a:t>
            </a:r>
            <a:endParaRPr lang="en-CA"/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3200400" y="2050197"/>
            <a:ext cx="609600" cy="69300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 flipV="1">
            <a:off x="6672262" y="4800600"/>
            <a:ext cx="304800" cy="104131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97878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596431"/>
              </p:ext>
            </p:extLst>
          </p:nvPr>
        </p:nvGraphicFramePr>
        <p:xfrm>
          <a:off x="762000" y="762000"/>
          <a:ext cx="1898650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3" imgW="1193760" imgH="761760" progId="Equation.3">
                  <p:embed/>
                </p:oleObj>
              </mc:Choice>
              <mc:Fallback>
                <p:oleObj name="Equation" r:id="rId3" imgW="119376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762000"/>
                        <a:ext cx="1898650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62350" y="803701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mtClean="0"/>
              <a:t>large kT compared to </a:t>
            </a:r>
            <a:r>
              <a:rPr lang="en-CA" smtClean="0">
                <a:sym typeface="Symbol"/>
              </a:rPr>
              <a:t>E  – equal probability of states</a:t>
            </a:r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3810000" y="5874096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mtClean="0"/>
              <a:t>small kT compared to </a:t>
            </a:r>
            <a:r>
              <a:rPr lang="en-CA" smtClean="0">
                <a:sym typeface="Symbol"/>
              </a:rPr>
              <a:t>E  – high energy state has very low probability</a:t>
            </a:r>
            <a:endParaRPr lang="en-CA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6248400" y="1634698"/>
            <a:ext cx="728662" cy="70729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 flipV="1">
            <a:off x="3862387" y="4800599"/>
            <a:ext cx="304800" cy="104131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0326620"/>
              </p:ext>
            </p:extLst>
          </p:nvPr>
        </p:nvGraphicFramePr>
        <p:xfrm>
          <a:off x="3233737" y="2057400"/>
          <a:ext cx="4924425" cy="2936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334000" y="4953000"/>
            <a:ext cx="1643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mtClean="0"/>
              <a:t>kT/</a:t>
            </a:r>
            <a:r>
              <a:rPr lang="en-CA" smtClean="0">
                <a:sym typeface="Symbol"/>
              </a:rPr>
              <a:t>E</a:t>
            </a:r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2667000" y="2971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mtClean="0"/>
              <a:t>p</a:t>
            </a:r>
            <a:r>
              <a:rPr lang="en-CA" baseline="-25000" smtClean="0"/>
              <a:t>1</a:t>
            </a:r>
            <a:endParaRPr lang="en-CA" baseline="-25000"/>
          </a:p>
        </p:txBody>
      </p:sp>
    </p:spTree>
    <p:extLst>
      <p:ext uri="{BB962C8B-B14F-4D97-AF65-F5344CB8AC3E}">
        <p14:creationId xmlns:p14="http://schemas.microsoft.com/office/powerpoint/2010/main" val="75159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334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mtClean="0"/>
              <a:t>Two-state transitions – Need to think of macrostates (groups of states) rather than single microstates</a:t>
            </a:r>
            <a:endParaRPr lang="en-CA"/>
          </a:p>
        </p:txBody>
      </p:sp>
      <p:grpSp>
        <p:nvGrpSpPr>
          <p:cNvPr id="12" name="Group 11"/>
          <p:cNvGrpSpPr/>
          <p:nvPr/>
        </p:nvGrpSpPr>
        <p:grpSpPr>
          <a:xfrm>
            <a:off x="638174" y="1614440"/>
            <a:ext cx="4162425" cy="2320499"/>
            <a:chOff x="457200" y="2581228"/>
            <a:chExt cx="4162425" cy="2320499"/>
          </a:xfrm>
        </p:grpSpPr>
        <p:grpSp>
          <p:nvGrpSpPr>
            <p:cNvPr id="3" name="Group 2"/>
            <p:cNvGrpSpPr/>
            <p:nvPr/>
          </p:nvGrpSpPr>
          <p:grpSpPr>
            <a:xfrm>
              <a:off x="457200" y="2765895"/>
              <a:ext cx="2871788" cy="2135832"/>
              <a:chOff x="709612" y="2743200"/>
              <a:chExt cx="2871788" cy="2135832"/>
            </a:xfrm>
          </p:grpSpPr>
          <p:cxnSp>
            <p:nvCxnSpPr>
              <p:cNvPr id="4" name="Straight Connector 3"/>
              <p:cNvCxnSpPr/>
              <p:nvPr/>
            </p:nvCxnSpPr>
            <p:spPr bwMode="auto">
              <a:xfrm>
                <a:off x="762000" y="4648200"/>
                <a:ext cx="14478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" name="Straight Connector 4"/>
              <p:cNvCxnSpPr/>
              <p:nvPr/>
            </p:nvCxnSpPr>
            <p:spPr bwMode="auto">
              <a:xfrm>
                <a:off x="709612" y="3048000"/>
                <a:ext cx="14478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" name="TextBox 5"/>
              <p:cNvSpPr txBox="1"/>
              <p:nvPr/>
            </p:nvSpPr>
            <p:spPr>
              <a:xfrm>
                <a:off x="2362200" y="2743200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mtClean="0"/>
                  <a:t>E</a:t>
                </a:r>
                <a:r>
                  <a:rPr lang="en-CA" baseline="-25000" smtClean="0"/>
                  <a:t>1</a:t>
                </a:r>
                <a:endParaRPr lang="en-CA" baseline="-2500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371725" y="4417367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mtClean="0"/>
                  <a:t>E</a:t>
                </a:r>
                <a:r>
                  <a:rPr lang="en-CA" baseline="-25000" smtClean="0"/>
                  <a:t>0</a:t>
                </a:r>
                <a:endParaRPr lang="en-CA" baseline="-25000"/>
              </a:p>
            </p:txBody>
          </p:sp>
          <p:cxnSp>
            <p:nvCxnSpPr>
              <p:cNvPr id="8" name="Straight Arrow Connector 7"/>
              <p:cNvCxnSpPr/>
              <p:nvPr/>
            </p:nvCxnSpPr>
            <p:spPr bwMode="auto">
              <a:xfrm>
                <a:off x="1295400" y="3048000"/>
                <a:ext cx="0" cy="1600199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 w="med" len="med"/>
              </a:ln>
              <a:effectLst/>
            </p:spPr>
          </p:cxnSp>
          <p:sp>
            <p:nvSpPr>
              <p:cNvPr id="9" name="TextBox 8"/>
              <p:cNvSpPr txBox="1"/>
              <p:nvPr/>
            </p:nvSpPr>
            <p:spPr>
              <a:xfrm>
                <a:off x="1485900" y="3657600"/>
                <a:ext cx="20955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mtClean="0">
                    <a:sym typeface="Symbol"/>
                  </a:rPr>
                  <a:t>E = E</a:t>
                </a:r>
                <a:r>
                  <a:rPr lang="en-CA" baseline="-25000" smtClean="0">
                    <a:sym typeface="Symbol"/>
                  </a:rPr>
                  <a:t>1</a:t>
                </a:r>
                <a:r>
                  <a:rPr lang="en-CA" smtClean="0">
                    <a:sym typeface="Symbol"/>
                  </a:rPr>
                  <a:t> – E</a:t>
                </a:r>
                <a:r>
                  <a:rPr lang="en-CA" baseline="-25000" smtClean="0">
                    <a:sym typeface="Symbol"/>
                  </a:rPr>
                  <a:t>0</a:t>
                </a:r>
                <a:endParaRPr lang="en-CA" baseline="-25000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2719387" y="2581228"/>
              <a:ext cx="1828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mtClean="0"/>
                <a:t>large number of states </a:t>
              </a:r>
              <a:r>
                <a:rPr lang="en-CA" smtClean="0">
                  <a:sym typeface="Symbol"/>
                </a:rPr>
                <a:t></a:t>
              </a:r>
              <a:endParaRPr lang="en-CA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90825" y="4440061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mtClean="0"/>
                <a:t>Single state</a:t>
              </a:r>
              <a:endParaRPr lang="en-CA"/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3863229"/>
              </p:ext>
            </p:extLst>
          </p:nvPr>
        </p:nvGraphicFramePr>
        <p:xfrm>
          <a:off x="4725988" y="2030413"/>
          <a:ext cx="2909887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3" imgW="1828800" imgH="419040" progId="Equation.3">
                  <p:embed/>
                </p:oleObj>
              </mc:Choice>
              <mc:Fallback>
                <p:oleObj name="Equation" r:id="rId3" imgW="1828800" imgH="419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988" y="2030413"/>
                        <a:ext cx="2909887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114685"/>
              </p:ext>
            </p:extLst>
          </p:nvPr>
        </p:nvGraphicFramePr>
        <p:xfrm>
          <a:off x="5486400" y="2868435"/>
          <a:ext cx="2120900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5" imgW="1333440" imgH="761760" progId="Equation.3">
                  <p:embed/>
                </p:oleObj>
              </mc:Choice>
              <mc:Fallback>
                <p:oleObj name="Equation" r:id="rId5" imgW="1333440" imgH="76176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868435"/>
                        <a:ext cx="2120900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974126"/>
              </p:ext>
            </p:extLst>
          </p:nvPr>
        </p:nvGraphicFramePr>
        <p:xfrm>
          <a:off x="796131" y="4267200"/>
          <a:ext cx="2989262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7" imgW="1879560" imgH="761760" progId="Equation.3">
                  <p:embed/>
                </p:oleObj>
              </mc:Choice>
              <mc:Fallback>
                <p:oleObj name="Equation" r:id="rId7" imgW="1879560" imgH="76176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131" y="4267200"/>
                        <a:ext cx="2989262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129210" y="4343400"/>
            <a:ext cx="1671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mtClean="0">
                <a:sym typeface="Symbol"/>
              </a:rPr>
              <a:t>S = k ln</a:t>
            </a:r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5129210" y="4876800"/>
            <a:ext cx="2509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mtClean="0">
                <a:sym typeface="Symbol"/>
              </a:rPr>
              <a:t>G = E - T</a:t>
            </a:r>
            <a:r>
              <a:rPr lang="en-CA">
                <a:sym typeface="Symbol"/>
              </a:rPr>
              <a:t>S</a:t>
            </a:r>
            <a:r>
              <a:rPr lang="en-CA" smtClean="0">
                <a:sym typeface="Symbol"/>
              </a:rPr>
              <a:t> </a:t>
            </a:r>
            <a:endParaRPr lang="en-CA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589267"/>
              </p:ext>
            </p:extLst>
          </p:nvPr>
        </p:nvGraphicFramePr>
        <p:xfrm>
          <a:off x="3190873" y="5338465"/>
          <a:ext cx="1938337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9" imgW="1218960" imgH="761760" progId="Equation.3">
                  <p:embed/>
                </p:oleObj>
              </mc:Choice>
              <mc:Fallback>
                <p:oleObj name="Equation" r:id="rId9" imgW="1218960" imgH="76176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73" y="5338465"/>
                        <a:ext cx="1938337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583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14750" y="803701"/>
            <a:ext cx="497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mtClean="0"/>
              <a:t>High T - </a:t>
            </a:r>
            <a:r>
              <a:rPr lang="en-CA" smtClean="0">
                <a:sym typeface="Symbol"/>
              </a:rPr>
              <a:t>G &lt; 0 – high prob of state 1</a:t>
            </a:r>
            <a:endParaRPr lang="en-CA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6248400" y="1634698"/>
            <a:ext cx="728662" cy="70729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 flipV="1">
            <a:off x="3862387" y="4800599"/>
            <a:ext cx="304800" cy="104131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334000" y="4953000"/>
            <a:ext cx="1643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mtClean="0"/>
              <a:t>kT/</a:t>
            </a:r>
            <a:r>
              <a:rPr lang="en-CA" smtClean="0">
                <a:sym typeface="Symbol"/>
              </a:rPr>
              <a:t>E</a:t>
            </a:r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2667000" y="2971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mtClean="0"/>
              <a:t>p</a:t>
            </a:r>
            <a:r>
              <a:rPr lang="en-CA" baseline="-25000" smtClean="0"/>
              <a:t>1</a:t>
            </a:r>
            <a:endParaRPr lang="en-CA" baseline="-2500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568261"/>
              </p:ext>
            </p:extLst>
          </p:nvPr>
        </p:nvGraphicFramePr>
        <p:xfrm>
          <a:off x="546100" y="803701"/>
          <a:ext cx="2120900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3" imgW="1333440" imgH="761760" progId="Equation.3">
                  <p:embed/>
                </p:oleObj>
              </mc:Choice>
              <mc:Fallback>
                <p:oleObj name="Equation" r:id="rId3" imgW="1333440" imgH="76176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803701"/>
                        <a:ext cx="2120900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2858475"/>
              </p:ext>
            </p:extLst>
          </p:nvPr>
        </p:nvGraphicFramePr>
        <p:xfrm>
          <a:off x="3810000" y="205739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9472274"/>
              </p:ext>
            </p:extLst>
          </p:nvPr>
        </p:nvGraphicFramePr>
        <p:xfrm>
          <a:off x="609600" y="2341988"/>
          <a:ext cx="1938338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6" imgW="1218960" imgH="761760" progId="Equation.3">
                  <p:embed/>
                </p:oleObj>
              </mc:Choice>
              <mc:Fallback>
                <p:oleObj name="Equation" r:id="rId6" imgW="1218960" imgH="76176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341988"/>
                        <a:ext cx="1938338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714750" y="5873796"/>
            <a:ext cx="497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mtClean="0"/>
              <a:t>Low T - </a:t>
            </a:r>
            <a:r>
              <a:rPr lang="en-CA" smtClean="0">
                <a:sym typeface="Symbol"/>
              </a:rPr>
              <a:t>G &gt; 0 – low prob of state 1</a:t>
            </a:r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304800" y="4352835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mtClean="0"/>
              <a:t>Transition temperature when </a:t>
            </a:r>
            <a:r>
              <a:rPr lang="en-CA" smtClean="0">
                <a:sym typeface="Symbol"/>
              </a:rPr>
              <a:t>G = 0</a:t>
            </a:r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442911" y="3731567"/>
            <a:ext cx="2509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mtClean="0">
                <a:sym typeface="Symbol"/>
              </a:rPr>
              <a:t>G = E - T</a:t>
            </a:r>
            <a:r>
              <a:rPr lang="en-CA">
                <a:sym typeface="Symbol"/>
              </a:rPr>
              <a:t>S</a:t>
            </a:r>
            <a:r>
              <a:rPr lang="en-CA" smtClean="0">
                <a:sym typeface="Symbol"/>
              </a:rPr>
              <a:t> </a:t>
            </a:r>
            <a:endParaRPr lang="en-CA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26539"/>
              </p:ext>
            </p:extLst>
          </p:nvPr>
        </p:nvGraphicFramePr>
        <p:xfrm>
          <a:off x="762000" y="5710927"/>
          <a:ext cx="1222654" cy="842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8" imgW="571320" imgH="393480" progId="Equation.3">
                  <p:embed/>
                </p:oleObj>
              </mc:Choice>
              <mc:Fallback>
                <p:oleObj name="Equation" r:id="rId8" imgW="5713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62000" y="5710927"/>
                        <a:ext cx="1222654" cy="8422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 bwMode="auto">
          <a:xfrm>
            <a:off x="4953000" y="2971800"/>
            <a:ext cx="0" cy="1066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1486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8863" y="3048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mtClean="0"/>
              <a:t>Two-state transitions – Very simple model for protein folding illustrates competition of energy and entropy</a:t>
            </a:r>
            <a:endParaRPr lang="en-CA"/>
          </a:p>
        </p:txBody>
      </p:sp>
      <p:sp>
        <p:nvSpPr>
          <p:cNvPr id="16" name="TextBox 15"/>
          <p:cNvSpPr txBox="1"/>
          <p:nvPr/>
        </p:nvSpPr>
        <p:spPr>
          <a:xfrm>
            <a:off x="4800600" y="2895600"/>
            <a:ext cx="1671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mtClean="0">
                <a:sym typeface="Symbol"/>
              </a:rPr>
              <a:t>S = k ln</a:t>
            </a:r>
            <a:endParaRPr lang="en-CA"/>
          </a:p>
        </p:txBody>
      </p:sp>
      <p:pic>
        <p:nvPicPr>
          <p:cNvPr id="7173" name="Picture 5" descr="Image result for lattice polym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99865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Image result for HP protein mod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063" y="1135797"/>
            <a:ext cx="4276804" cy="320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791075" y="4381500"/>
            <a:ext cx="42768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mtClean="0"/>
              <a:t>Energy of groundstate proportional to N.</a:t>
            </a:r>
          </a:p>
          <a:p>
            <a:endParaRPr lang="en-CA"/>
          </a:p>
          <a:p>
            <a:r>
              <a:rPr lang="en-CA" smtClean="0"/>
              <a:t>enegy of hydrophobic contacts = </a:t>
            </a:r>
            <a:r>
              <a:rPr lang="el-GR" smtClean="0"/>
              <a:t>ε</a:t>
            </a:r>
            <a:r>
              <a:rPr lang="en-CA" smtClean="0"/>
              <a:t> per residue.</a:t>
            </a:r>
            <a:endParaRPr lang="en-CA"/>
          </a:p>
          <a:p>
            <a:r>
              <a:rPr lang="en-CA" smtClean="0">
                <a:sym typeface="Symbol"/>
              </a:rPr>
              <a:t>        E = </a:t>
            </a:r>
            <a:r>
              <a:rPr lang="el-GR" smtClean="0">
                <a:sym typeface="Symbol"/>
              </a:rPr>
              <a:t>ε</a:t>
            </a:r>
            <a:r>
              <a:rPr lang="en-CA" smtClean="0">
                <a:sym typeface="Symbol"/>
              </a:rPr>
              <a:t>N</a:t>
            </a:r>
            <a:endParaRPr lang="en-CA" smtClean="0"/>
          </a:p>
        </p:txBody>
      </p:sp>
      <p:sp>
        <p:nvSpPr>
          <p:cNvPr id="24" name="TextBox 23"/>
          <p:cNvSpPr txBox="1"/>
          <p:nvPr/>
        </p:nvSpPr>
        <p:spPr>
          <a:xfrm>
            <a:off x="223838" y="3484245"/>
            <a:ext cx="457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mtClean="0"/>
              <a:t>Number of configurations is exponential – </a:t>
            </a:r>
          </a:p>
          <a:p>
            <a:r>
              <a:rPr lang="en-CA" smtClean="0"/>
              <a:t>e.g. random walk on a cubic lattice  </a:t>
            </a:r>
            <a:r>
              <a:rPr lang="en-CA" smtClean="0">
                <a:sym typeface="Symbol"/>
              </a:rPr>
              <a:t> = 6</a:t>
            </a:r>
            <a:r>
              <a:rPr lang="en-CA" baseline="30000" smtClean="0">
                <a:sym typeface="Symbol"/>
              </a:rPr>
              <a:t>N</a:t>
            </a:r>
          </a:p>
          <a:p>
            <a:r>
              <a:rPr lang="en-CA" smtClean="0"/>
              <a:t>Entropy of unfolded state proportional to N.</a:t>
            </a:r>
          </a:p>
          <a:p>
            <a:endParaRPr lang="en-CA"/>
          </a:p>
          <a:p>
            <a:r>
              <a:rPr lang="en-CA" smtClean="0">
                <a:sym typeface="Symbol"/>
              </a:rPr>
              <a:t>S = kln = kN ln6</a:t>
            </a:r>
            <a:endParaRPr lang="en-CA" smtClean="0"/>
          </a:p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397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EDEBE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EECDB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372</Words>
  <Application>Microsoft Office PowerPoint</Application>
  <PresentationFormat>On-screen Show (4:3)</PresentationFormat>
  <Paragraphs>61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Blank Presentation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Sumanas, Inc.</Manager>
  <Company>Garland Science 2013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Biology of the Cell</dc:title>
  <dc:creator>Phillips et al.</dc:creator>
  <cp:lastModifiedBy>Higgs</cp:lastModifiedBy>
  <cp:revision>88</cp:revision>
  <dcterms:created xsi:type="dcterms:W3CDTF">2002-12-24T01:08:46Z</dcterms:created>
  <dcterms:modified xsi:type="dcterms:W3CDTF">2016-09-30T15:19:50Z</dcterms:modified>
</cp:coreProperties>
</file>