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67" r:id="rId5"/>
    <p:sldId id="268" r:id="rId6"/>
    <p:sldId id="269" r:id="rId7"/>
    <p:sldId id="270" r:id="rId8"/>
    <p:sldId id="259" r:id="rId9"/>
    <p:sldId id="261" r:id="rId10"/>
    <p:sldId id="263" r:id="rId11"/>
    <p:sldId id="262" r:id="rId12"/>
    <p:sldId id="260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642D-3BE8-4A17-A44A-773E4F958F7A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4289-78FF-40C8-A191-B6CC4463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642D-3BE8-4A17-A44A-773E4F958F7A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4289-78FF-40C8-A191-B6CC4463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642D-3BE8-4A17-A44A-773E4F958F7A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4289-78FF-40C8-A191-B6CC4463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642D-3BE8-4A17-A44A-773E4F958F7A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4289-78FF-40C8-A191-B6CC4463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642D-3BE8-4A17-A44A-773E4F958F7A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4289-78FF-40C8-A191-B6CC4463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642D-3BE8-4A17-A44A-773E4F958F7A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4289-78FF-40C8-A191-B6CC4463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642D-3BE8-4A17-A44A-773E4F958F7A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4289-78FF-40C8-A191-B6CC4463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642D-3BE8-4A17-A44A-773E4F958F7A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4289-78FF-40C8-A191-B6CC4463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642D-3BE8-4A17-A44A-773E4F958F7A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4289-78FF-40C8-A191-B6CC4463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642D-3BE8-4A17-A44A-773E4F958F7A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4289-78FF-40C8-A191-B6CC4463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642D-3BE8-4A17-A44A-773E4F958F7A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4289-78FF-40C8-A191-B6CC4463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A642D-3BE8-4A17-A44A-773E4F958F7A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4289-78FF-40C8-A191-B6CC44630B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990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 fluorophore is a molecule that can absorb light at a one wavelength and re-emit at a slightly longer wavelength.</a:t>
            </a:r>
          </a:p>
          <a:p>
            <a:endParaRPr lang="en-US"/>
          </a:p>
          <a:p>
            <a:r>
              <a:rPr lang="en-US" smtClean="0"/>
              <a:t>Examples are cyanine dyes – Cy3 and Cy5 </a:t>
            </a:r>
            <a:endParaRPr lang="en-US"/>
          </a:p>
        </p:txBody>
      </p:sp>
      <p:pic>
        <p:nvPicPr>
          <p:cNvPr id="21510" name="Picture 6" descr="http://4.bp.blogspot.com/--WioHM2xZn8/TjM8YoC-zcI/AAAAAAAAASU/eZmSLu1qwtc/s1600/stoke-shift-cy3-cy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362200"/>
            <a:ext cx="4495800" cy="26806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51816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There is a spectrum for excitation and emission for each molucule. </a:t>
            </a:r>
          </a:p>
          <a:p>
            <a:r>
              <a:rPr lang="en-US" smtClean="0"/>
              <a:t>We want to observe light emitted at a wavelength separate from the excitation.</a:t>
            </a:r>
          </a:p>
          <a:p>
            <a:r>
              <a:rPr lang="en-US" smtClean="0"/>
              <a:t>If the spectra of different molecules do not overlap too much we can use them together.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304800"/>
            <a:ext cx="3429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</a:rPr>
              <a:t>Fluorescence Techniques</a:t>
            </a:r>
            <a:endParaRPr lang="en-US" sz="24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hyperphysics.phy-astr.gsu.edu/hbase/phyopt/phopic/cirap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4610100" cy="2847976"/>
          </a:xfrm>
          <a:prstGeom prst="rect">
            <a:avLst/>
          </a:prstGeom>
          <a:noFill/>
        </p:spPr>
      </p:pic>
      <p:pic>
        <p:nvPicPr>
          <p:cNvPr id="20484" name="Picture 4" descr="http://upload.wikimedia.org/wikipedia/commons/thumb/e/e1/Airy_vs_gaus.svg/400px-Airy_vs_gau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0"/>
            <a:ext cx="3810000" cy="26193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7400" y="1600200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 point source viewed through a circular aperture (microscope objective) gives an Airy ring pattern because of diffraction.</a:t>
            </a:r>
          </a:p>
          <a:p>
            <a:endParaRPr lang="en-US"/>
          </a:p>
          <a:p>
            <a:r>
              <a:rPr lang="en-US" smtClean="0"/>
              <a:t>Also called Point Spread Function</a:t>
            </a:r>
          </a:p>
          <a:p>
            <a:endParaRPr lang="en-US"/>
          </a:p>
          <a:p>
            <a:r>
              <a:rPr lang="en-US" smtClean="0"/>
              <a:t>This can be approximated reasonably well by a Gaussian (ignoring the outer rings). 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304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Diffraction of point source viewed through a circular aperture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icroscopyu.com/articles/formulas/images/resolutionfig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3371850" cy="3257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10200" y="1828800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Resolution r = </a:t>
            </a:r>
            <a:r>
              <a:rPr lang="en-US" smtClean="0">
                <a:sym typeface="Symbol"/>
              </a:rPr>
              <a:t>/(2 NA)</a:t>
            </a:r>
          </a:p>
          <a:p>
            <a:endParaRPr lang="en-US">
              <a:sym typeface="Symbol"/>
            </a:endParaRPr>
          </a:p>
          <a:p>
            <a:endParaRPr lang="en-US" smtClean="0">
              <a:sym typeface="Symbol"/>
            </a:endParaRPr>
          </a:p>
          <a:p>
            <a:r>
              <a:rPr lang="en-US" smtClean="0">
                <a:sym typeface="Symbol"/>
              </a:rPr>
              <a:t>For light microscopes this varies between about 2m and 200nm depending on the wavelength and the type of lens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533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Resolution is the closest distance of two point spread functions that can be separated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Localizing one fluorophore</a:t>
            </a:r>
            <a:endParaRPr lang="en-US"/>
          </a:p>
        </p:txBody>
      </p:sp>
      <p:pic>
        <p:nvPicPr>
          <p:cNvPr id="17410" name="Picture 2" descr="Single-Molecule Localization Microscopy for Superresolution Imag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838200"/>
            <a:ext cx="4780032" cy="32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41910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/>
              <a:t>D</a:t>
            </a:r>
            <a:r>
              <a:rPr lang="en-US" smtClean="0"/>
              <a:t>istribution of detected photons from a single source – standard deviation s</a:t>
            </a:r>
          </a:p>
          <a:p>
            <a:pPr marL="342900" indent="-342900">
              <a:buAutoNum type="alphaLcParenBoth"/>
            </a:pPr>
            <a:r>
              <a:rPr lang="en-US"/>
              <a:t>C</a:t>
            </a:r>
            <a:r>
              <a:rPr lang="en-US" smtClean="0"/>
              <a:t>rosses are mean position estimated by fitting a Gaussian to (a). Error in the mean should be s/</a:t>
            </a:r>
            <a:r>
              <a:rPr lang="en-US" smtClean="0">
                <a:sym typeface="Symbol"/>
              </a:rPr>
              <a:t>N, where N photons are detected. Each cross is the mean position estimated from a separate activation cycle of the fluorophore.</a:t>
            </a:r>
          </a:p>
          <a:p>
            <a:pPr marL="342900" indent="-342900">
              <a:buAutoNum type="alphaLcParenBoth"/>
            </a:pPr>
            <a:r>
              <a:rPr lang="en-US" smtClean="0">
                <a:sym typeface="Symbol"/>
              </a:rPr>
              <a:t>Distribution of the crosses.  This gives a “mean of the mean” and an estimate of the error in the mean.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6829940" cy="17621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Single Molecule Optical Switch</a:t>
            </a:r>
          </a:p>
          <a:p>
            <a:pPr algn="ctr"/>
            <a:r>
              <a:rPr lang="en-US" smtClean="0"/>
              <a:t>Bates et al (2005) Phys. Rev. Lett. 94, 108101</a:t>
            </a:r>
          </a:p>
        </p:txBody>
      </p:sp>
      <p:pic>
        <p:nvPicPr>
          <p:cNvPr id="1028" name="Picture 4" descr="Photoswitchable Activator-Reporter Fluorophore Pairs for STORM Imag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5200"/>
            <a:ext cx="4114800" cy="27325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505200"/>
            <a:ext cx="35052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With a low level red beam, Cy5 fluoresces in the red. A strong red pulse switches the Cy5 into an “off” state where it no longer fluoresces. The Cy3 is an activator - A green pulse is absorbed by Cy3, and transmission of energy to Cy5 switches it back on.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590800" y="3048000"/>
            <a:ext cx="4572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icroscopyu.com/galleries/fluorescence/images/cv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5410200" cy="38953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51816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Simultaneous labelling of different parts of a cell with different fluorophores</a:t>
            </a:r>
          </a:p>
          <a:p>
            <a:r>
              <a:rPr lang="en-US" smtClean="0"/>
              <a:t>Red – filamentous actin network</a:t>
            </a:r>
          </a:p>
          <a:p>
            <a:r>
              <a:rPr lang="en-US" smtClean="0"/>
              <a:t>Green - lectin binding to the Golgi apparatus</a:t>
            </a:r>
          </a:p>
          <a:p>
            <a:r>
              <a:rPr lang="en-US" smtClean="0"/>
              <a:t>Blue – DNA in the nucleus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228600"/>
            <a:ext cx="535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Fluorescence Microscopy Image of </a:t>
            </a:r>
          </a:p>
          <a:p>
            <a:r>
              <a:rPr lang="en-US" smtClean="0"/>
              <a:t>African Green Monkey Kidney Fibroblast Cells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olympusconfocal.com/theory/images/fluorophoresintrofigur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191000"/>
            <a:ext cx="4724400" cy="2133601"/>
          </a:xfrm>
          <a:prstGeom prst="rect">
            <a:avLst/>
          </a:prstGeom>
          <a:noFill/>
        </p:spPr>
      </p:pic>
      <p:pic>
        <p:nvPicPr>
          <p:cNvPr id="22532" name="Picture 4" descr="Aequorea victo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3009900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228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Green Fluorescent Protein – occurs naturally in jellyfish</a:t>
            </a:r>
            <a:endParaRPr lang="en-US"/>
          </a:p>
        </p:txBody>
      </p:sp>
      <p:pic>
        <p:nvPicPr>
          <p:cNvPr id="22534" name="Picture 6" descr="GFP Stru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143000"/>
            <a:ext cx="1657350" cy="24970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29400" y="1447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The structure of GFP is a beta barrel with a chromophore in the centre.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46482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Variant fluorescent proteins have been developed with slightly different structures and peak wavelengths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da.org/sites/default/files/styles/x350/public/parker01.jpg?itok=WS-a5Hi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828800"/>
            <a:ext cx="4572000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57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GFP-fusion proteins can be expressed in many organisms and used to visualize different parts of a cell or different kinds of cell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5181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GFP illuminates the muscle-controlling nerve cells in a C. elegans</a:t>
            </a:r>
            <a:endParaRPr lang="en-US"/>
          </a:p>
        </p:txBody>
      </p:sp>
      <p:pic>
        <p:nvPicPr>
          <p:cNvPr id="24580" name="Picture 4" descr="http://www.noble.org/AppFiles/ImageGallery/CellImageGallery/Images/Image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3352800" cy="32522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5257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Green = GFP-actin in a leaf cell</a:t>
            </a:r>
          </a:p>
          <a:p>
            <a:r>
              <a:rPr lang="en-US" smtClean="0"/>
              <a:t>Red = chloroplasts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icroscopyu.com/articles/fluorescence/fret/images/fretintrofig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3581400" cy="27674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304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Förster Resonance Energy Transfer - FRET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0600" y="914400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 donor molecule is excited and can emit (green). Energy can be transmitted to the acceptor if they are close. The acceptor emits at a longer wavelength (red)</a:t>
            </a:r>
          </a:p>
          <a:p>
            <a:endParaRPr lang="en-US" smtClean="0"/>
          </a:p>
          <a:p>
            <a:r>
              <a:rPr lang="en-US" smtClean="0"/>
              <a:t>Measure both green and red emissions.</a:t>
            </a:r>
            <a:endParaRPr lang="en-US"/>
          </a:p>
          <a:p>
            <a:r>
              <a:rPr lang="en-US" smtClean="0"/>
              <a:t>High red signal means donor and acceptor are close. High green signal means they are far apart.</a:t>
            </a:r>
            <a:endParaRPr lang="en-US"/>
          </a:p>
        </p:txBody>
      </p:sp>
      <p:pic>
        <p:nvPicPr>
          <p:cNvPr id="8" name="Picture 2" descr="http://www.biotek.com/assets/tech_resources/159/fig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86199"/>
            <a:ext cx="3943350" cy="29718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00600" y="38100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Possible FRET pairs would be Cy3 and Cy5 or two types of Fluorescent protein.</a:t>
            </a:r>
          </a:p>
          <a:p>
            <a:endParaRPr lang="en-US"/>
          </a:p>
          <a:p>
            <a:r>
              <a:rPr lang="en-US" smtClean="0"/>
              <a:t>There needs to be overlap between the emission spectrum of the donor and the excitation spectrum of the acceptor. 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.1: Three most common applications of FRET in cell biology research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5105400" cy="23399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7620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Three possible uses of FRET</a:t>
            </a:r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85800"/>
            <a:ext cx="319384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86400" y="5943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Example from the Blanchard paper on tRNAs and the ribosome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zeiss-campus.magnet.fsu.edu/articles/livecellimaging/images/techniquesfigur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14600"/>
            <a:ext cx="6762749" cy="3381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609600"/>
            <a:ext cx="647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Photobleaching is damage to the fluorphore caused by high energy absorption. This stops it fluorescing.</a:t>
            </a:r>
          </a:p>
          <a:p>
            <a:endParaRPr lang="en-US"/>
          </a:p>
          <a:p>
            <a:r>
              <a:rPr lang="en-US" smtClean="0"/>
              <a:t>FRAP measures dynamics of mobile labelled molecules – e.g. lipids in a membrane move back into the area that was bleached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Stochastic Optical Reconstruction Microscopy – STORM</a:t>
            </a:r>
          </a:p>
          <a:p>
            <a:endParaRPr lang="en-US"/>
          </a:p>
          <a:p>
            <a:r>
              <a:rPr lang="en-US" sz="1600" smtClean="0"/>
              <a:t>taken from http://www.microscopyu.com/articles/superresolution/stormintro.html</a:t>
            </a:r>
            <a:endParaRPr lang="en-US" sz="1600"/>
          </a:p>
        </p:txBody>
      </p:sp>
      <p:pic>
        <p:nvPicPr>
          <p:cNvPr id="15362" name="Picture 2" descr="Basic Principles of STORM Superresolution Imag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5476875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uperresolution Imaging of Microtubules with ST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4285092" cy="46386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1200" y="762000"/>
            <a:ext cx="2819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Superresolution imaging of microtubules with STORM</a:t>
            </a:r>
          </a:p>
          <a:p>
            <a:endParaRPr lang="en-US"/>
          </a:p>
          <a:p>
            <a:r>
              <a:rPr lang="en-US" smtClean="0"/>
              <a:t>Fluorescently labelled antibodies bind to tubulin and reveal the position of the tubulin.</a:t>
            </a:r>
          </a:p>
          <a:p>
            <a:endParaRPr lang="en-US"/>
          </a:p>
          <a:p>
            <a:r>
              <a:rPr lang="en-US" smtClean="0"/>
              <a:t>Left – Conventional Fluorescence microspcopy image (collecting light from all the fluorophores simultaneously)</a:t>
            </a:r>
          </a:p>
          <a:p>
            <a:endParaRPr lang="en-US"/>
          </a:p>
          <a:p>
            <a:r>
              <a:rPr lang="en-US" smtClean="0"/>
              <a:t>STORM image – localizing each fluorophore separately and making an image with a dot at the position of each one.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668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higgsp</dc:creator>
  <cp:lastModifiedBy>higgsp</cp:lastModifiedBy>
  <cp:revision>21</cp:revision>
  <dcterms:created xsi:type="dcterms:W3CDTF">2014-11-20T17:21:13Z</dcterms:created>
  <dcterms:modified xsi:type="dcterms:W3CDTF">2014-11-20T20:34:13Z</dcterms:modified>
</cp:coreProperties>
</file>