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70" r:id="rId4"/>
    <p:sldId id="262" r:id="rId5"/>
    <p:sldId id="264" r:id="rId6"/>
    <p:sldId id="263" r:id="rId7"/>
    <p:sldId id="267" r:id="rId8"/>
    <p:sldId id="265" r:id="rId9"/>
    <p:sldId id="268" r:id="rId10"/>
    <p:sldId id="269" r:id="rId11"/>
    <p:sldId id="272" r:id="rId12"/>
    <p:sldId id="271" r:id="rId13"/>
    <p:sldId id="273" r:id="rId14"/>
    <p:sldId id="274" r:id="rId15"/>
    <p:sldId id="276" r:id="rId16"/>
    <p:sldId id="275" r:id="rId17"/>
    <p:sldId id="257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F34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06EC-10EF-3D41-8EF7-F574826320E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C41D-5686-C44F-8418-2559CC8908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6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4404-2D96-EE41-92D2-734646ABAB5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7C1F-4FBC-AF47-8F10-B03DD31128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7049" y="2766904"/>
            <a:ext cx="5308697" cy="1200329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  <a:cs typeface="Arial"/>
              </a:rPr>
              <a:t>Cantilever-based microscopy in biophysics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1818" y="4195391"/>
            <a:ext cx="1933928" cy="338554"/>
          </a:xfrm>
          <a:prstGeom prst="rect">
            <a:avLst/>
          </a:prstGeom>
          <a:solidFill>
            <a:srgbClr val="E38F34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Arial"/>
              </a:rPr>
              <a:t>Clementine Fournier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1269" y="4706516"/>
            <a:ext cx="18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Arial"/>
              </a:rPr>
              <a:t>November 15, 2016</a:t>
            </a:r>
          </a:p>
        </p:txBody>
      </p:sp>
      <p:pic>
        <p:nvPicPr>
          <p:cNvPr id="27" name="Picture 26" descr="full_colou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72" y="215172"/>
            <a:ext cx="2142346" cy="1184166"/>
          </a:xfrm>
          <a:prstGeom prst="rect">
            <a:avLst/>
          </a:prstGeom>
        </p:spPr>
      </p:pic>
      <p:pic>
        <p:nvPicPr>
          <p:cNvPr id="14" name="Picture 5" descr="P_A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85" y="215172"/>
            <a:ext cx="2183361" cy="11841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92" y="233480"/>
            <a:ext cx="1510822" cy="13929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7" y="1855694"/>
            <a:ext cx="1510821" cy="14036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47" y="3504701"/>
            <a:ext cx="1510822" cy="13929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6" y="5142994"/>
            <a:ext cx="1506068" cy="1410613"/>
          </a:xfrm>
          <a:prstGeom prst="rect">
            <a:avLst/>
          </a:prstGeom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143869" y="6245830"/>
            <a:ext cx="26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Muller et al. (2008)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6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10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Outline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cs typeface="Arial"/>
              </a:rPr>
              <a:t>Cantilever-based microscopy in biophysics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23335" y="2697128"/>
            <a:ext cx="81383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I. Operating principles of an Atomic Force Microscope (AFM)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II. Two possible uses: high resolution imaging and </a:t>
            </a:r>
            <a:r>
              <a:rPr lang="en-US" sz="2200" dirty="0" err="1">
                <a:latin typeface="+mn-lt"/>
                <a:cs typeface="Arial"/>
              </a:rPr>
              <a:t>nano</a:t>
            </a:r>
            <a:r>
              <a:rPr lang="en-US" sz="2200" dirty="0">
                <a:latin typeface="+mn-lt"/>
                <a:cs typeface="Arial"/>
              </a:rPr>
              <a:t>-force testing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III. Applications in biophysics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6014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8612" y="355046"/>
            <a:ext cx="235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Applications in biophysics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From single molecules to cells mapping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861098" y="5510677"/>
            <a:ext cx="26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Muller et al. (2007)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8813" y="2283746"/>
            <a:ext cx="450456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One example : Muller et al. (2008)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Observation of native membrane proteins at work 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Picture: Communication channels from rat liver cells. Gap junctions closing due to pH change.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298" y="1999062"/>
            <a:ext cx="3024187" cy="38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8612" y="355046"/>
            <a:ext cx="235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Applications in biophysics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From single molecules to cells mapping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87534" y="2262626"/>
            <a:ext cx="798060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Another example: Light-driven proton pump bacteriorhodopsin (BR)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Removal of one BR : global rearrangements 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82" y="3286208"/>
            <a:ext cx="7019925" cy="2324100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692659" y="5693585"/>
            <a:ext cx="26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Muller et al. (2007)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8612" y="355046"/>
            <a:ext cx="235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Applications in biophysics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Cantilever-based biosensors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39709" y="2069081"/>
            <a:ext cx="32058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Receptor-ligand binding tester 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Example: Florin et al. (1994)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972174" y="5707272"/>
            <a:ext cx="2537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Florin et al. (1994)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349" y="1936123"/>
            <a:ext cx="2491218" cy="22614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023" y="1609142"/>
            <a:ext cx="2867025" cy="3905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9709" y="4501253"/>
            <a:ext cx="51289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Finding the receptor-ligand unbinding force between biotin and avidin using a force-displacement curve </a:t>
            </a:r>
          </a:p>
          <a:p>
            <a:endParaRPr lang="fr-CA" dirty="0"/>
          </a:p>
        </p:txBody>
      </p:sp>
      <p:sp>
        <p:nvSpPr>
          <p:cNvPr id="7" name="Ellipse 6"/>
          <p:cNvSpPr/>
          <p:nvPr/>
        </p:nvSpPr>
        <p:spPr>
          <a:xfrm>
            <a:off x="2511610" y="1376480"/>
            <a:ext cx="1391478" cy="55964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705901" y="1168544"/>
            <a:ext cx="32058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b="1" dirty="0">
                <a:solidFill>
                  <a:schemeClr val="accent6"/>
                </a:solidFill>
                <a:latin typeface="+mn-lt"/>
                <a:cs typeface="Arial"/>
              </a:rPr>
              <a:t>Using bio-recognition</a:t>
            </a:r>
            <a:endParaRPr lang="en-US" sz="22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2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14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8612" y="355046"/>
            <a:ext cx="235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Applications in biophysics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Cantilever-based biosensors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158978" y="5787144"/>
            <a:ext cx="25569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Phillips et al., </a:t>
            </a:r>
            <a:r>
              <a:rPr lang="en-US" altLang="fr-FR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biology of the cell</a:t>
            </a:r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Garland Science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62556" y="2002140"/>
            <a:ext cx="865762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Biofunctionalized cantilevers: </a:t>
            </a:r>
            <a:r>
              <a:rPr lang="en-US" sz="2200" dirty="0">
                <a:latin typeface="+mn-lt"/>
                <a:cs typeface="Arial"/>
              </a:rPr>
              <a:t>similar to the AFM. Binding of molecules to the surface alters the surface free energy </a:t>
            </a:r>
            <a:endParaRPr lang="en-US" sz="2200" b="1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endParaRPr lang="en-US" sz="2200" b="1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endParaRPr lang="en-US" sz="2200" b="1" dirty="0">
              <a:latin typeface="+mn-lt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t="10243"/>
          <a:stretch/>
        </p:blipFill>
        <p:spPr>
          <a:xfrm>
            <a:off x="4744278" y="3034746"/>
            <a:ext cx="4153059" cy="2611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11368" t="14863"/>
          <a:stretch/>
        </p:blipFill>
        <p:spPr>
          <a:xfrm>
            <a:off x="239709" y="3034746"/>
            <a:ext cx="3917187" cy="2611203"/>
          </a:xfrm>
          <a:prstGeom prst="rect">
            <a:avLst/>
          </a:prstGeom>
        </p:spPr>
      </p:pic>
      <p:sp>
        <p:nvSpPr>
          <p:cNvPr id="7" name="Flèche : droite 6"/>
          <p:cNvSpPr/>
          <p:nvPr/>
        </p:nvSpPr>
        <p:spPr>
          <a:xfrm>
            <a:off x="3961383" y="3922643"/>
            <a:ext cx="1259974" cy="90825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Ligands</a:t>
            </a:r>
          </a:p>
        </p:txBody>
      </p:sp>
    </p:spTree>
    <p:extLst>
      <p:ext uri="{BB962C8B-B14F-4D97-AF65-F5344CB8AC3E}">
        <p14:creationId xmlns:p14="http://schemas.microsoft.com/office/powerpoint/2010/main" val="18992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15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8612" y="355046"/>
            <a:ext cx="235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Applications in biophysics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Cantilever-based biosensors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376525" y="5878149"/>
            <a:ext cx="2478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Fritz et al. (2000) 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8560" y="2194550"/>
            <a:ext cx="847961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Example : Fritz et al. (2000) Monitoring single strand DNA hybridization with two microcantilevers in parallel 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System able to detect a single base mismatch 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60" y="3750109"/>
            <a:ext cx="2817951" cy="19117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273" y="3750109"/>
            <a:ext cx="2785745" cy="19117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018" y="3721923"/>
            <a:ext cx="2871159" cy="19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16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8612" y="355046"/>
            <a:ext cx="235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Applications in biophysics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But also…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721473" y="5762507"/>
            <a:ext cx="2372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Liu et al. (2010) 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1987" y="2491548"/>
            <a:ext cx="450456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Arial"/>
              </a:rPr>
              <a:t>Cellular biomechanics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Arial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Arial"/>
              </a:rPr>
              <a:t>Cell-cell interactions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Arial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Arial"/>
              </a:rPr>
              <a:t>…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238" y="1384697"/>
            <a:ext cx="3403296" cy="49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ull_colou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72" y="215172"/>
            <a:ext cx="2142346" cy="11841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308797" y="1801180"/>
            <a:ext cx="2276175" cy="338554"/>
          </a:xfrm>
          <a:prstGeom prst="rect">
            <a:avLst/>
          </a:prstGeom>
          <a:solidFill>
            <a:srgbClr val="E38F3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Arial"/>
              </a:rPr>
              <a:t>References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17040" y="2366113"/>
            <a:ext cx="58476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 </a:t>
            </a:r>
            <a:r>
              <a:rPr lang="fr-CA" dirty="0" err="1"/>
              <a:t>Oteyza</a:t>
            </a:r>
            <a:r>
              <a:rPr lang="fr-CA" dirty="0"/>
              <a:t> DG, </a:t>
            </a:r>
            <a:r>
              <a:rPr lang="fr-CA" dirty="0" err="1"/>
              <a:t>Gorman</a:t>
            </a:r>
            <a:r>
              <a:rPr lang="fr-CA" dirty="0"/>
              <a:t> P, Chen YC, </a:t>
            </a:r>
            <a:r>
              <a:rPr lang="fr-CA" dirty="0" err="1"/>
              <a:t>Wickenburg</a:t>
            </a:r>
            <a:r>
              <a:rPr lang="fr-CA" dirty="0"/>
              <a:t> S, Riss A,</a:t>
            </a:r>
          </a:p>
          <a:p>
            <a:r>
              <a:rPr lang="fr-CA" dirty="0" err="1"/>
              <a:t>Mowbray</a:t>
            </a:r>
            <a:r>
              <a:rPr lang="fr-CA" dirty="0"/>
              <a:t> DJ, </a:t>
            </a:r>
            <a:r>
              <a:rPr lang="fr-CA" dirty="0" err="1"/>
              <a:t>Etkin</a:t>
            </a:r>
            <a:r>
              <a:rPr lang="fr-CA" dirty="0"/>
              <a:t> G, </a:t>
            </a:r>
            <a:r>
              <a:rPr lang="fr-CA" dirty="0" err="1"/>
              <a:t>Pedramrazi</a:t>
            </a:r>
            <a:r>
              <a:rPr lang="fr-CA" dirty="0"/>
              <a:t> Z, </a:t>
            </a:r>
            <a:r>
              <a:rPr lang="fr-CA" dirty="0" err="1"/>
              <a:t>Tsai</a:t>
            </a:r>
            <a:r>
              <a:rPr lang="fr-CA" dirty="0"/>
              <a:t> HZ, </a:t>
            </a:r>
            <a:r>
              <a:rPr lang="fr-CA" dirty="0" err="1"/>
              <a:t>Rubio</a:t>
            </a:r>
            <a:r>
              <a:rPr lang="fr-CA" dirty="0"/>
              <a:t> A,</a:t>
            </a:r>
          </a:p>
          <a:p>
            <a:r>
              <a:rPr lang="en-US" dirty="0" err="1"/>
              <a:t>Crommie</a:t>
            </a:r>
            <a:r>
              <a:rPr lang="en-US" dirty="0"/>
              <a:t> MF, Fischer FR (2013) </a:t>
            </a:r>
            <a:r>
              <a:rPr lang="fr-CA" i="1" dirty="0"/>
              <a:t>Science</a:t>
            </a:r>
            <a:r>
              <a:rPr lang="fr-CA" dirty="0"/>
              <a:t> 340:1434-1437.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Muller DJ, Engel A, </a:t>
            </a:r>
            <a:r>
              <a:rPr lang="fr-CA" dirty="0"/>
              <a:t>(2007)</a:t>
            </a:r>
            <a:r>
              <a:rPr lang="en-US" dirty="0"/>
              <a:t> </a:t>
            </a:r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err="1"/>
              <a:t>Opin</a:t>
            </a:r>
            <a:r>
              <a:rPr lang="en-US" i="1" dirty="0"/>
              <a:t> </a:t>
            </a:r>
            <a:r>
              <a:rPr lang="fr-CA" i="1" dirty="0" err="1"/>
              <a:t>Colloid</a:t>
            </a:r>
            <a:r>
              <a:rPr lang="fr-CA" i="1" dirty="0"/>
              <a:t> Interface </a:t>
            </a:r>
            <a:r>
              <a:rPr lang="fr-CA" i="1" dirty="0" err="1"/>
              <a:t>Sci</a:t>
            </a:r>
            <a:endParaRPr lang="fr-CA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Vinckier</a:t>
            </a:r>
            <a:r>
              <a:rPr lang="en-US" dirty="0"/>
              <a:t> A, </a:t>
            </a:r>
            <a:r>
              <a:rPr lang="en-US" dirty="0" err="1"/>
              <a:t>Semenza</a:t>
            </a:r>
            <a:r>
              <a:rPr lang="en-US" dirty="0"/>
              <a:t> G (1998) </a:t>
            </a:r>
            <a:r>
              <a:rPr lang="en-US" i="1" dirty="0"/>
              <a:t>FEBS Lett </a:t>
            </a:r>
            <a:r>
              <a:rPr lang="fr-CA" dirty="0"/>
              <a:t>430:12-16.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Florin EL, Moy VT, </a:t>
            </a:r>
            <a:r>
              <a:rPr lang="en-US" dirty="0" err="1"/>
              <a:t>Gaub</a:t>
            </a:r>
            <a:r>
              <a:rPr lang="en-US" dirty="0"/>
              <a:t> HE (1994). </a:t>
            </a:r>
            <a:r>
              <a:rPr lang="en-US" i="1" dirty="0"/>
              <a:t>Science</a:t>
            </a:r>
            <a:r>
              <a:rPr lang="en-US" dirty="0"/>
              <a:t> 264:415-</a:t>
            </a:r>
          </a:p>
          <a:p>
            <a:r>
              <a:rPr lang="fr-CA" dirty="0"/>
              <a:t>417.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J. Fritz, M.K. Baller, H.P. Lang, H. </a:t>
            </a:r>
            <a:r>
              <a:rPr lang="fr-CA" dirty="0" err="1"/>
              <a:t>Rothuizen</a:t>
            </a:r>
            <a:r>
              <a:rPr lang="fr-CA" dirty="0"/>
              <a:t>, P. </a:t>
            </a:r>
            <a:r>
              <a:rPr lang="fr-CA" dirty="0" err="1"/>
              <a:t>Vettiger</a:t>
            </a:r>
            <a:r>
              <a:rPr lang="fr-CA" dirty="0"/>
              <a:t>, E.</a:t>
            </a:r>
          </a:p>
          <a:p>
            <a:r>
              <a:rPr lang="fr-CA" dirty="0"/>
              <a:t>Meyer, H.-J. </a:t>
            </a:r>
            <a:r>
              <a:rPr lang="fr-CA" dirty="0" err="1"/>
              <a:t>Güntherodt</a:t>
            </a:r>
            <a:r>
              <a:rPr lang="fr-CA" dirty="0"/>
              <a:t>, C. Gerber, J.K. </a:t>
            </a:r>
            <a:r>
              <a:rPr lang="fr-CA" dirty="0" err="1"/>
              <a:t>Gimzewski</a:t>
            </a:r>
            <a:r>
              <a:rPr lang="fr-CA" dirty="0"/>
              <a:t>, </a:t>
            </a:r>
            <a:r>
              <a:rPr lang="en-US" dirty="0"/>
              <a:t>(2000)</a:t>
            </a:r>
          </a:p>
          <a:p>
            <a:r>
              <a:rPr lang="en-US" i="1" dirty="0"/>
              <a:t>Science</a:t>
            </a:r>
            <a:r>
              <a:rPr lang="en-US" dirty="0"/>
              <a:t> 288 </a:t>
            </a:r>
            <a:r>
              <a:rPr lang="fr-CA" dirty="0"/>
              <a:t>316–318.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Liu Y, </a:t>
            </a:r>
            <a:r>
              <a:rPr lang="fr-CA" dirty="0" err="1"/>
              <a:t>Pinzon-Arango</a:t>
            </a:r>
            <a:r>
              <a:rPr lang="fr-CA" dirty="0"/>
              <a:t> PA, </a:t>
            </a:r>
            <a:r>
              <a:rPr lang="fr-CA" dirty="0" err="1"/>
              <a:t>Gallardo</a:t>
            </a:r>
            <a:r>
              <a:rPr lang="fr-CA" dirty="0"/>
              <a:t>-Moreno AM, </a:t>
            </a:r>
            <a:r>
              <a:rPr lang="fr-CA" dirty="0" err="1"/>
              <a:t>Camesano</a:t>
            </a:r>
            <a:endParaRPr lang="fr-CA" dirty="0"/>
          </a:p>
          <a:p>
            <a:r>
              <a:rPr lang="en-US" dirty="0"/>
              <a:t>TA (2010) </a:t>
            </a:r>
            <a:r>
              <a:rPr lang="en-US" i="1" dirty="0" err="1"/>
              <a:t>Mol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 Food Res</a:t>
            </a:r>
            <a:r>
              <a:rPr lang="en-US" dirty="0"/>
              <a:t> 54:1744-1752.</a:t>
            </a:r>
            <a:endParaRPr lang="fr-CA" dirty="0"/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7" name="Picture 5" descr="P_A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85" y="215172"/>
            <a:ext cx="2183361" cy="11841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92" y="233480"/>
            <a:ext cx="1510822" cy="13929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7" y="1855694"/>
            <a:ext cx="1510821" cy="140367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47" y="3504701"/>
            <a:ext cx="1510822" cy="139295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6" y="5142994"/>
            <a:ext cx="1506068" cy="1410613"/>
          </a:xfrm>
          <a:prstGeom prst="rect">
            <a:avLst/>
          </a:prstGeom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143869" y="6245830"/>
            <a:ext cx="26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Muller et al. (2007)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7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ull_colou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72" y="215172"/>
            <a:ext cx="2142346" cy="11841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419061" y="2212039"/>
            <a:ext cx="4265842" cy="2585323"/>
          </a:xfrm>
          <a:prstGeom prst="rect">
            <a:avLst/>
          </a:prstGeom>
          <a:solidFill>
            <a:srgbClr val="E38F34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Arial"/>
              </a:rPr>
              <a:t>Thank you!</a:t>
            </a:r>
          </a:p>
          <a:p>
            <a:pPr algn="ctr"/>
            <a:endParaRPr lang="en-US" sz="5400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cs typeface="Arial"/>
              </a:rPr>
              <a:t>Questions?</a:t>
            </a:r>
          </a:p>
        </p:txBody>
      </p:sp>
      <p:pic>
        <p:nvPicPr>
          <p:cNvPr id="17" name="Picture 5" descr="P_A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85" y="215172"/>
            <a:ext cx="2183361" cy="11841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92" y="233480"/>
            <a:ext cx="1510822" cy="13929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7" y="1855694"/>
            <a:ext cx="1510821" cy="140367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47" y="3504701"/>
            <a:ext cx="1510822" cy="139295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6" y="5142994"/>
            <a:ext cx="1506068" cy="1410613"/>
          </a:xfrm>
          <a:prstGeom prst="rect">
            <a:avLst/>
          </a:prstGeom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143869" y="6245830"/>
            <a:ext cx="26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Muller et al. (2007)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5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Outline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cs typeface="Arial"/>
              </a:rPr>
              <a:t>Cantilever-based microscopy in biophysics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09348" y="2636837"/>
            <a:ext cx="81383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I. Operating principles of an Atomic Force Microscope (AFM)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II. Two possible uses: high resolution imaging and </a:t>
            </a:r>
            <a:r>
              <a:rPr lang="en-US" sz="2200" dirty="0" err="1">
                <a:latin typeface="+mn-lt"/>
                <a:cs typeface="Arial"/>
              </a:rPr>
              <a:t>nano</a:t>
            </a:r>
            <a:r>
              <a:rPr lang="en-US" sz="2200" dirty="0">
                <a:latin typeface="+mn-lt"/>
                <a:cs typeface="Arial"/>
              </a:rPr>
              <a:t>-force testing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III. Applications in biophysics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122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Outline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cs typeface="Arial"/>
              </a:rPr>
              <a:t>Cantilever-based microscopy in biophysics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09348" y="2636837"/>
            <a:ext cx="81383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I. Operating principles of an Atomic Force Microscope (AFM)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II. Two possible uses: high resolution imaging and </a:t>
            </a:r>
            <a:r>
              <a:rPr lang="en-US" sz="2200" dirty="0" err="1">
                <a:latin typeface="+mn-lt"/>
                <a:cs typeface="Arial"/>
              </a:rPr>
              <a:t>nano</a:t>
            </a:r>
            <a:r>
              <a:rPr lang="en-US" sz="2200" dirty="0">
                <a:latin typeface="+mn-lt"/>
                <a:cs typeface="Arial"/>
              </a:rPr>
              <a:t>-force testing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III. Applications in biophysics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0905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7554" y="304722"/>
            <a:ext cx="5046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Operating principles of an Atomic Force Microscope (AFM)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How does an AFM work?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9" y="2099361"/>
            <a:ext cx="4512304" cy="32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28182" y="5572253"/>
            <a:ext cx="3880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Department of Materials, ETH Zurich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atomic force microscopy t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0540" y="2815477"/>
            <a:ext cx="3210687" cy="19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M pic of AFM ti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97" y="2197734"/>
            <a:ext cx="1847850" cy="32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919820" y="5572253"/>
            <a:ext cx="4149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Physics Department, Warwick University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5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7554" y="304722"/>
            <a:ext cx="5046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Operating principles of an Atomic Force Microscope (AFM)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How does an AFM work?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28182" y="2291797"/>
            <a:ext cx="8138304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Operating principle? </a:t>
            </a:r>
            <a:r>
              <a:rPr lang="en-US" sz="2200" dirty="0">
                <a:latin typeface="+mn-lt"/>
                <a:cs typeface="Arial"/>
              </a:rPr>
              <a:t>Interaction between the atom on the edge of the tip and the sample’s atoms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Signal measured?  </a:t>
            </a:r>
            <a:r>
              <a:rPr lang="en-US" sz="2200" dirty="0">
                <a:latin typeface="+mn-lt"/>
                <a:cs typeface="Arial"/>
              </a:rPr>
              <a:t>Deflection of the cantilever upon tip-sample interaction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Force resolution? </a:t>
            </a:r>
            <a:r>
              <a:rPr lang="en-US" sz="2200" dirty="0">
                <a:latin typeface="+mn-lt"/>
                <a:cs typeface="Arial"/>
              </a:rPr>
              <a:t>A few piconewtons 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Operating conditions? </a:t>
            </a:r>
            <a:r>
              <a:rPr lang="en-US" sz="2200" dirty="0">
                <a:latin typeface="+mn-lt"/>
                <a:cs typeface="Arial"/>
              </a:rPr>
              <a:t>In air or liquid environments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                                         At every temperature around ambient </a:t>
            </a:r>
          </a:p>
        </p:txBody>
      </p:sp>
      <p:sp>
        <p:nvSpPr>
          <p:cNvPr id="3" name="Ellipse 2"/>
          <p:cNvSpPr/>
          <p:nvPr/>
        </p:nvSpPr>
        <p:spPr>
          <a:xfrm>
            <a:off x="6378169" y="172487"/>
            <a:ext cx="1122562" cy="580944"/>
          </a:xfrm>
          <a:prstGeom prst="ellipse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3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7554" y="304722"/>
            <a:ext cx="5046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Operating principles of an Atomic Force Microscope (AFM)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What kind of samples for this technique?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140221" y="5612057"/>
            <a:ext cx="3570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Princeton University, Sarah </a:t>
            </a:r>
            <a:r>
              <a:rPr lang="en-US" altLang="fr-FR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Pfau</a:t>
            </a:r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02848" y="2203996"/>
            <a:ext cx="813830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AFM = Ideal for </a:t>
            </a:r>
            <a:r>
              <a:rPr lang="en-US" sz="2200" i="1" dirty="0">
                <a:latin typeface="+mn-lt"/>
                <a:cs typeface="Arial"/>
              </a:rPr>
              <a:t>in vitro </a:t>
            </a:r>
            <a:r>
              <a:rPr lang="en-US" sz="2200" dirty="0">
                <a:latin typeface="+mn-lt"/>
                <a:cs typeface="Arial"/>
              </a:rPr>
              <a:t>biological applications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Samples range from single molecule to entire cell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89" y="4030374"/>
            <a:ext cx="1319340" cy="1343328"/>
          </a:xfrm>
          <a:prstGeom prst="rect">
            <a:avLst/>
          </a:prstGeom>
        </p:spPr>
      </p:pic>
      <p:pic>
        <p:nvPicPr>
          <p:cNvPr id="2050" name="Picture 2" descr="Click to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14" y="379426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85162" y="5557240"/>
            <a:ext cx="2862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De </a:t>
            </a:r>
            <a:r>
              <a:rPr lang="en-US" altLang="fr-FR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Oteyza</a:t>
            </a:r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(2013)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896" y="3671377"/>
            <a:ext cx="1581150" cy="1971675"/>
          </a:xfrm>
          <a:prstGeom prst="rect">
            <a:avLst/>
          </a:prstGeom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815971" y="5965924"/>
            <a:ext cx="257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Fairman studio LLC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7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Outline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cs typeface="Arial"/>
              </a:rPr>
              <a:t>Cantilever-based microscopy in biophysics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09348" y="2696246"/>
            <a:ext cx="81383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I. Operating principles of an Atomic Force Microscope (AFM)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II. Two possible uses: high resolution imaging and </a:t>
            </a:r>
            <a:r>
              <a:rPr lang="en-US" sz="2200" b="1" dirty="0" err="1">
                <a:latin typeface="+mn-lt"/>
                <a:cs typeface="Arial"/>
              </a:rPr>
              <a:t>nano</a:t>
            </a:r>
            <a:r>
              <a:rPr lang="en-US" sz="2200" b="1" dirty="0">
                <a:latin typeface="+mn-lt"/>
                <a:cs typeface="Arial"/>
              </a:rPr>
              <a:t>-force testing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III. Applications in biophysics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5462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0849" y="304722"/>
            <a:ext cx="5653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Two possible uses: high resolution imaging and </a:t>
            </a:r>
            <a:r>
              <a:rPr lang="en-US" sz="1600" dirty="0" err="1">
                <a:solidFill>
                  <a:schemeClr val="bg1"/>
                </a:solidFill>
                <a:cs typeface="Arial"/>
              </a:rPr>
              <a:t>nano</a:t>
            </a:r>
            <a:r>
              <a:rPr lang="en-US" sz="1600" dirty="0">
                <a:solidFill>
                  <a:schemeClr val="bg1"/>
                </a:solidFill>
                <a:cs typeface="Arial"/>
              </a:rPr>
              <a:t>-force testing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High resolution imaging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35130" y="2023352"/>
            <a:ext cx="813830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AFM: topography recorder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Result: 3D mapping of a sample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and height profile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Resolution: </a:t>
            </a:r>
            <a:r>
              <a:rPr lang="en-US" sz="2200" dirty="0" err="1">
                <a:latin typeface="+mn-lt"/>
                <a:cs typeface="Arial"/>
              </a:rPr>
              <a:t>nano</a:t>
            </a:r>
            <a:r>
              <a:rPr lang="en-US" sz="2200" dirty="0">
                <a:latin typeface="+mn-lt"/>
                <a:cs typeface="Arial"/>
              </a:rPr>
              <a:t>-scale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more recently angstrom-scale 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183634" y="3785405"/>
            <a:ext cx="13287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</a:t>
            </a:r>
          </a:p>
          <a:p>
            <a:pPr algn="ctr"/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altLang="fr-FR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Oteyza</a:t>
            </a:r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</a:p>
          <a:p>
            <a:pPr algn="ctr"/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809" y="1413154"/>
            <a:ext cx="1948753" cy="52677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776" y="4621406"/>
            <a:ext cx="1743073" cy="1607088"/>
          </a:xfrm>
          <a:prstGeom prst="rect">
            <a:avLst/>
          </a:prstGeom>
        </p:spPr>
      </p:pic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26529" y="4971699"/>
            <a:ext cx="12035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</a:t>
            </a:r>
          </a:p>
          <a:p>
            <a:pPr algn="ctr"/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Muller et al.</a:t>
            </a:r>
          </a:p>
          <a:p>
            <a:pPr algn="ctr"/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(2007)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ctr"/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0849" y="304722"/>
            <a:ext cx="5653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cs typeface="Arial"/>
              </a:rPr>
              <a:t>Two possible uses: high resolution imaging and </a:t>
            </a:r>
            <a:r>
              <a:rPr lang="en-US" sz="1600" dirty="0" err="1">
                <a:solidFill>
                  <a:schemeClr val="bg1"/>
                </a:solidFill>
                <a:cs typeface="Arial"/>
              </a:rPr>
              <a:t>nano</a:t>
            </a:r>
            <a:r>
              <a:rPr lang="en-US" sz="1600" dirty="0">
                <a:solidFill>
                  <a:schemeClr val="bg1"/>
                </a:solidFill>
                <a:cs typeface="Arial"/>
              </a:rPr>
              <a:t>-force testing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09" y="1429628"/>
            <a:ext cx="627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cs typeface="Arial"/>
              </a:rPr>
              <a:t>Force spectroscopy </a:t>
            </a:r>
          </a:p>
        </p:txBody>
      </p:sp>
      <p:pic>
        <p:nvPicPr>
          <p:cNvPr id="27" name="Picture 5" descr="P_A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1" y="5964701"/>
            <a:ext cx="1592518" cy="7838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49762" y="4644517"/>
            <a:ext cx="27142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 </a:t>
            </a:r>
            <a:r>
              <a:rPr lang="en-US" altLang="fr-FR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Galajda</a:t>
            </a:r>
            <a:r>
              <a:rPr lang="en-US" altLang="fr-FR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(2015) </a:t>
            </a:r>
            <a:endParaRPr lang="fr-CA" altLang="fr-FR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39709" y="2132070"/>
            <a:ext cx="450456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AFM: nanomechanical tester</a:t>
            </a:r>
          </a:p>
          <a:p>
            <a:pPr eaLnBrk="1" hangingPunct="1">
              <a:spcAft>
                <a:spcPts val="600"/>
              </a:spcAft>
            </a:pPr>
            <a:endParaRPr lang="en-US" sz="8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Possible applications: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Friction measurement, micro-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lithography, </a:t>
            </a:r>
            <a:r>
              <a:rPr lang="en-US" sz="2200" b="1" dirty="0">
                <a:latin typeface="+mn-lt"/>
                <a:cs typeface="Arial"/>
              </a:rPr>
              <a:t>acquisition of 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b="1" dirty="0">
                <a:latin typeface="+mn-lt"/>
                <a:cs typeface="Arial"/>
              </a:rPr>
              <a:t>force-distance curves</a:t>
            </a:r>
            <a:r>
              <a:rPr lang="en-US" sz="2200" dirty="0">
                <a:latin typeface="+mn-lt"/>
                <a:cs typeface="Arial"/>
              </a:rPr>
              <a:t>.  </a:t>
            </a:r>
          </a:p>
          <a:p>
            <a:pPr eaLnBrk="1" hangingPunct="1">
              <a:spcAft>
                <a:spcPts val="600"/>
              </a:spcAft>
            </a:pPr>
            <a:endParaRPr lang="en-US" sz="1400" dirty="0">
              <a:latin typeface="+mn-lt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Example: </a:t>
            </a:r>
            <a:r>
              <a:rPr lang="en-US" sz="2200" dirty="0" err="1">
                <a:latin typeface="+mn-lt"/>
                <a:cs typeface="Arial"/>
              </a:rPr>
              <a:t>Vinckier</a:t>
            </a:r>
            <a:r>
              <a:rPr lang="en-US" sz="2200" dirty="0">
                <a:latin typeface="+mn-lt"/>
                <a:cs typeface="Arial"/>
              </a:rPr>
              <a:t>, </a:t>
            </a:r>
            <a:r>
              <a:rPr lang="en-US" sz="2200" dirty="0" err="1">
                <a:latin typeface="+mn-lt"/>
                <a:cs typeface="Arial"/>
              </a:rPr>
              <a:t>Semenza</a:t>
            </a:r>
            <a:r>
              <a:rPr lang="en-US" sz="2200" dirty="0">
                <a:latin typeface="+mn-lt"/>
                <a:cs typeface="Arial"/>
              </a:rPr>
              <a:t> (1998) 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Young’s modulus calculation for cells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+mn-lt"/>
                <a:cs typeface="Arial"/>
              </a:rPr>
              <a:t>or microtubules.</a:t>
            </a:r>
          </a:p>
          <a:p>
            <a:pPr eaLnBrk="1" hangingPunct="1">
              <a:spcAft>
                <a:spcPts val="600"/>
              </a:spcAft>
            </a:pPr>
            <a:endParaRPr lang="en-US" sz="2200" dirty="0">
              <a:latin typeface="+mn-lt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478" y="1401771"/>
            <a:ext cx="4943892" cy="29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862</Words>
  <Application>Microsoft Office PowerPoint</Application>
  <PresentationFormat>Affichage à l'écran (4:3)</PresentationFormat>
  <Paragraphs>170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Aubie</dc:creator>
  <cp:lastModifiedBy>Clementine Fournier</cp:lastModifiedBy>
  <cp:revision>60</cp:revision>
  <dcterms:created xsi:type="dcterms:W3CDTF">2013-03-24T21:39:52Z</dcterms:created>
  <dcterms:modified xsi:type="dcterms:W3CDTF">2016-11-15T13:48:13Z</dcterms:modified>
</cp:coreProperties>
</file>