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6" r:id="rId5"/>
    <p:sldId id="265" r:id="rId6"/>
    <p:sldId id="264" r:id="rId7"/>
    <p:sldId id="268" r:id="rId8"/>
    <p:sldId id="269" r:id="rId9"/>
    <p:sldId id="271" r:id="rId10"/>
    <p:sldId id="272" r:id="rId11"/>
    <p:sldId id="278" r:id="rId12"/>
    <p:sldId id="279" r:id="rId13"/>
    <p:sldId id="273" r:id="rId14"/>
    <p:sldId id="274" r:id="rId15"/>
    <p:sldId id="270" r:id="rId16"/>
    <p:sldId id="275" r:id="rId17"/>
    <p:sldId id="276" r:id="rId18"/>
    <p:sldId id="262" r:id="rId19"/>
    <p:sldId id="277" r:id="rId20"/>
    <p:sldId id="260" r:id="rId21"/>
    <p:sldId id="259" r:id="rId22"/>
    <p:sldId id="2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95" autoAdjust="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D30A7-B3C6-41DE-BD7A-8AA92157B695}"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BF01-7691-40CC-B156-1C4E3A7F7E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D30A7-B3C6-41DE-BD7A-8AA92157B695}" type="datetimeFigureOut">
              <a:rPr lang="en-US" smtClean="0"/>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FBF01-7691-40CC-B156-1C4E3A7F7E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685800"/>
            <a:ext cx="4495800" cy="1200329"/>
          </a:xfrm>
          <a:prstGeom prst="rect">
            <a:avLst/>
          </a:prstGeom>
          <a:solidFill>
            <a:srgbClr val="00B0F0"/>
          </a:solidFill>
        </p:spPr>
        <p:txBody>
          <a:bodyPr wrap="square" rtlCol="0">
            <a:spAutoFit/>
          </a:bodyPr>
          <a:lstStyle/>
          <a:p>
            <a:pPr marL="342900" indent="-342900">
              <a:buFont typeface="+mj-lt"/>
              <a:buAutoNum type="arabicPeriod"/>
            </a:pPr>
            <a:r>
              <a:rPr lang="en-US" sz="2400" smtClean="0"/>
              <a:t>Major Transitions in Evolution</a:t>
            </a:r>
          </a:p>
          <a:p>
            <a:pPr marL="342900" indent="-342900">
              <a:buFont typeface="+mj-lt"/>
              <a:buAutoNum type="arabicPeriod"/>
            </a:pPr>
            <a:r>
              <a:rPr lang="en-US" sz="2400" smtClean="0"/>
              <a:t>Game Theory</a:t>
            </a:r>
          </a:p>
          <a:p>
            <a:pPr marL="342900" indent="-342900">
              <a:buFont typeface="+mj-lt"/>
              <a:buAutoNum type="arabicPeriod"/>
            </a:pPr>
            <a:r>
              <a:rPr lang="en-US" sz="2400" smtClean="0"/>
              <a:t>Evolution of Cooperation</a:t>
            </a:r>
            <a:endParaRPr lang="en-US" sz="2400"/>
          </a:p>
        </p:txBody>
      </p:sp>
      <p:pic>
        <p:nvPicPr>
          <p:cNvPr id="7170" name="Picture 2" descr="http://heyhelen.com/wordpress/wp-content/uploads/2010/07/Thornton2.jpg"/>
          <p:cNvPicPr>
            <a:picLocks noChangeAspect="1" noChangeArrowheads="1"/>
          </p:cNvPicPr>
          <p:nvPr/>
        </p:nvPicPr>
        <p:blipFill>
          <a:blip r:embed="rId2"/>
          <a:srcRect/>
          <a:stretch>
            <a:fillRect/>
          </a:stretch>
        </p:blipFill>
        <p:spPr bwMode="auto">
          <a:xfrm>
            <a:off x="2209800" y="2438400"/>
            <a:ext cx="4800600" cy="36004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5909310"/>
          </a:xfrm>
          <a:prstGeom prst="rect">
            <a:avLst/>
          </a:prstGeom>
          <a:noFill/>
        </p:spPr>
        <p:txBody>
          <a:bodyPr wrap="square" rtlCol="0">
            <a:spAutoFit/>
          </a:bodyPr>
          <a:lstStyle/>
          <a:p>
            <a:r>
              <a:rPr lang="en-US" smtClean="0"/>
              <a:t>If V &lt; C the ESS is a mixed strategy.</a:t>
            </a:r>
          </a:p>
          <a:p>
            <a:endParaRPr lang="en-US" smtClean="0"/>
          </a:p>
          <a:p>
            <a:r>
              <a:rPr lang="en-US" smtClean="0"/>
              <a:t>If strategies are fixed, we expect a genetic polymorphism with two types of </a:t>
            </a:r>
            <a:r>
              <a:rPr lang="en-US" err="1" smtClean="0"/>
              <a:t>behaviour</a:t>
            </a:r>
            <a:r>
              <a:rPr lang="en-US" smtClean="0"/>
              <a:t> </a:t>
            </a:r>
            <a:r>
              <a:rPr lang="en-US" smtClean="0"/>
              <a:t>controlled by two types of genes.</a:t>
            </a:r>
          </a:p>
          <a:p>
            <a:r>
              <a:rPr lang="en-US" smtClean="0"/>
              <a:t>e.g. Fig wasps – Jawed males = H, Winged males = D</a:t>
            </a:r>
          </a:p>
          <a:p>
            <a:endParaRPr lang="en-US" smtClean="0"/>
          </a:p>
          <a:p>
            <a:r>
              <a:rPr lang="en-US" smtClean="0"/>
              <a:t>If strategies are probabilistic (choice of </a:t>
            </a:r>
            <a:r>
              <a:rPr lang="en-US" err="1" smtClean="0"/>
              <a:t>behaviour</a:t>
            </a:r>
            <a:r>
              <a:rPr lang="en-US" smtClean="0"/>
              <a:t>) each individual should play both strategies randomly with probabilities p</a:t>
            </a:r>
            <a:r>
              <a:rPr lang="en-US" baseline="-25000" smtClean="0"/>
              <a:t>H</a:t>
            </a:r>
            <a:r>
              <a:rPr lang="en-US" smtClean="0"/>
              <a:t> = V/C, </a:t>
            </a:r>
            <a:r>
              <a:rPr lang="en-US" err="1" smtClean="0"/>
              <a:t>p</a:t>
            </a:r>
            <a:r>
              <a:rPr lang="en-US" baseline="-25000" err="1" smtClean="0"/>
              <a:t>D</a:t>
            </a:r>
            <a:r>
              <a:rPr lang="en-US" smtClean="0"/>
              <a:t> = 1 – V/C.</a:t>
            </a:r>
          </a:p>
          <a:p>
            <a:endParaRPr lang="en-US" smtClean="0"/>
          </a:p>
          <a:p>
            <a:endParaRPr lang="en-US" smtClean="0"/>
          </a:p>
          <a:p>
            <a:endParaRPr lang="en-US" smtClean="0"/>
          </a:p>
          <a:p>
            <a:r>
              <a:rPr lang="en-US" smtClean="0"/>
              <a:t>Note that the ESS does not usually optimize the mean fitness of the population.</a:t>
            </a:r>
          </a:p>
          <a:p>
            <a:endParaRPr lang="en-US" smtClean="0"/>
          </a:p>
          <a:p>
            <a:r>
              <a:rPr lang="en-US" smtClean="0"/>
              <a:t>e.g. if V &gt; C, H is the ESS, therefore everyone has fitness (V-C)/2,</a:t>
            </a:r>
          </a:p>
          <a:p>
            <a:r>
              <a:rPr lang="en-US" smtClean="0"/>
              <a:t>But if everyone were D, they would have fitness V/2.</a:t>
            </a:r>
          </a:p>
          <a:p>
            <a:endParaRPr lang="en-US" smtClean="0"/>
          </a:p>
          <a:p>
            <a:r>
              <a:rPr lang="en-US" smtClean="0"/>
              <a:t>H can invade D because the fitness of a single H in a population of Ds is V, which is higher than the fitness of the Ds (only V/2).</a:t>
            </a:r>
          </a:p>
          <a:p>
            <a:endParaRPr lang="en-US" smtClean="0"/>
          </a:p>
          <a:p>
            <a:r>
              <a:rPr lang="en-US" smtClean="0"/>
              <a:t>In this example short term selection on the individual beats group selection, and the group ends up worse off.</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4191000" cy="381000"/>
          </a:xfrm>
          <a:prstGeom prst="rect">
            <a:avLst/>
          </a:prstGeom>
          <a:solidFill>
            <a:srgbClr val="00B0F0"/>
          </a:solidFill>
        </p:spPr>
        <p:txBody>
          <a:bodyPr wrap="square" rtlCol="0">
            <a:spAutoFit/>
          </a:bodyPr>
          <a:lstStyle/>
          <a:p>
            <a:r>
              <a:rPr lang="en-US" smtClean="0"/>
              <a:t>Mathematical treatment of Game Theory</a:t>
            </a:r>
            <a:endParaRPr lang="en-US"/>
          </a:p>
        </p:txBody>
      </p:sp>
      <p:grpSp>
        <p:nvGrpSpPr>
          <p:cNvPr id="9" name="Group 8"/>
          <p:cNvGrpSpPr/>
          <p:nvPr/>
        </p:nvGrpSpPr>
        <p:grpSpPr>
          <a:xfrm>
            <a:off x="1447800" y="1066800"/>
            <a:ext cx="5680178" cy="5355312"/>
            <a:chOff x="457200" y="990600"/>
            <a:chExt cx="5680178" cy="5355312"/>
          </a:xfrm>
        </p:grpSpPr>
        <p:sp>
          <p:nvSpPr>
            <p:cNvPr id="3" name="TextBox 2"/>
            <p:cNvSpPr txBox="1"/>
            <p:nvPr/>
          </p:nvSpPr>
          <p:spPr>
            <a:xfrm>
              <a:off x="457200" y="990600"/>
              <a:ext cx="5638800" cy="5355312"/>
            </a:xfrm>
            <a:prstGeom prst="rect">
              <a:avLst/>
            </a:prstGeom>
            <a:noFill/>
          </p:spPr>
          <p:txBody>
            <a:bodyPr wrap="square" rtlCol="0">
              <a:spAutoFit/>
            </a:bodyPr>
            <a:lstStyle/>
            <a:p>
              <a:r>
                <a:rPr lang="en-US" smtClean="0"/>
                <a:t>p</a:t>
              </a:r>
              <a:r>
                <a:rPr lang="en-US" baseline="-25000" smtClean="0"/>
                <a:t>i</a:t>
              </a:r>
              <a:r>
                <a:rPr lang="en-US" smtClean="0"/>
                <a:t> = frequency of strategy i</a:t>
              </a:r>
            </a:p>
            <a:p>
              <a:endParaRPr lang="en-US" smtClean="0"/>
            </a:p>
            <a:p>
              <a:r>
                <a:rPr lang="en-US" smtClean="0"/>
                <a:t>g</a:t>
              </a:r>
              <a:r>
                <a:rPr lang="en-US" baseline="-25000" smtClean="0"/>
                <a:t>ij</a:t>
              </a:r>
              <a:r>
                <a:rPr lang="en-US" smtClean="0"/>
                <a:t> = payoff of strategy i against j</a:t>
              </a:r>
            </a:p>
            <a:p>
              <a:endParaRPr lang="en-US" smtClean="0"/>
            </a:p>
            <a:p>
              <a:r>
                <a:rPr lang="en-US" smtClean="0"/>
                <a:t>Mean payoff of strategy i</a:t>
              </a:r>
            </a:p>
            <a:p>
              <a:endParaRPr lang="en-US" smtClean="0"/>
            </a:p>
            <a:p>
              <a:endParaRPr lang="en-US" smtClean="0"/>
            </a:p>
            <a:p>
              <a:r>
                <a:rPr lang="en-US" smtClean="0"/>
                <a:t>Mean payoff of whole population</a:t>
              </a:r>
            </a:p>
            <a:p>
              <a:endParaRPr lang="en-US" smtClean="0"/>
            </a:p>
            <a:p>
              <a:endParaRPr lang="en-US" smtClean="0"/>
            </a:p>
            <a:p>
              <a:endParaRPr lang="en-US" smtClean="0"/>
            </a:p>
            <a:p>
              <a:r>
                <a:rPr lang="en-US" smtClean="0"/>
                <a:t>Deterministic evolutionary dynamics</a:t>
              </a:r>
            </a:p>
            <a:p>
              <a:endParaRPr lang="en-US" smtClean="0"/>
            </a:p>
            <a:p>
              <a:endParaRPr lang="en-US" smtClean="0"/>
            </a:p>
            <a:p>
              <a:endParaRPr lang="en-US" smtClean="0"/>
            </a:p>
            <a:p>
              <a:r>
                <a:rPr lang="en-US" smtClean="0"/>
                <a:t>Frequency of i goes up if</a:t>
              </a:r>
            </a:p>
            <a:p>
              <a:endParaRPr lang="en-US" smtClean="0"/>
            </a:p>
            <a:p>
              <a:r>
                <a:rPr lang="en-US" smtClean="0"/>
                <a:t>At the ESS the fitness of all the surviving strategies =  </a:t>
              </a:r>
            </a:p>
            <a:p>
              <a:endParaRPr lang="en-US" smtClean="0"/>
            </a:p>
          </p:txBody>
        </p:sp>
        <p:graphicFrame>
          <p:nvGraphicFramePr>
            <p:cNvPr id="4" name="Object 3"/>
            <p:cNvGraphicFramePr>
              <a:graphicFrameLocks noChangeAspect="1"/>
            </p:cNvGraphicFramePr>
            <p:nvPr/>
          </p:nvGraphicFramePr>
          <p:xfrm>
            <a:off x="3886200" y="2819400"/>
            <a:ext cx="1946165" cy="641350"/>
          </p:xfrm>
          <a:graphic>
            <a:graphicData uri="http://schemas.openxmlformats.org/presentationml/2006/ole">
              <p:oleObj spid="_x0000_s26626" name="Equation" r:id="rId3" imgW="1117440" imgH="368280" progId="Equation.3">
                <p:embed/>
              </p:oleObj>
            </a:graphicData>
          </a:graphic>
        </p:graphicFrame>
        <p:graphicFrame>
          <p:nvGraphicFramePr>
            <p:cNvPr id="5" name="Object 4"/>
            <p:cNvGraphicFramePr>
              <a:graphicFrameLocks noChangeAspect="1"/>
            </p:cNvGraphicFramePr>
            <p:nvPr/>
          </p:nvGraphicFramePr>
          <p:xfrm>
            <a:off x="3276600" y="1981200"/>
            <a:ext cx="1496785" cy="635000"/>
          </p:xfrm>
          <a:graphic>
            <a:graphicData uri="http://schemas.openxmlformats.org/presentationml/2006/ole">
              <p:oleObj spid="_x0000_s26627" name="Equation" r:id="rId4" imgW="838080" imgH="355320" progId="Equation.3">
                <p:embed/>
              </p:oleObj>
            </a:graphicData>
          </a:graphic>
        </p:graphicFrame>
        <p:graphicFrame>
          <p:nvGraphicFramePr>
            <p:cNvPr id="6" name="Object 5"/>
            <p:cNvGraphicFramePr>
              <a:graphicFrameLocks noChangeAspect="1"/>
            </p:cNvGraphicFramePr>
            <p:nvPr/>
          </p:nvGraphicFramePr>
          <p:xfrm>
            <a:off x="4267200" y="3886200"/>
            <a:ext cx="1870178" cy="698500"/>
          </p:xfrm>
          <a:graphic>
            <a:graphicData uri="http://schemas.openxmlformats.org/presentationml/2006/ole">
              <p:oleObj spid="_x0000_s26628" name="Equation" r:id="rId5" imgW="1054080" imgH="393480" progId="Equation.3">
                <p:embed/>
              </p:oleObj>
            </a:graphicData>
          </a:graphic>
        </p:graphicFrame>
        <p:graphicFrame>
          <p:nvGraphicFramePr>
            <p:cNvPr id="7" name="Object 6"/>
            <p:cNvGraphicFramePr>
              <a:graphicFrameLocks noChangeAspect="1"/>
            </p:cNvGraphicFramePr>
            <p:nvPr/>
          </p:nvGraphicFramePr>
          <p:xfrm>
            <a:off x="3048000" y="5029200"/>
            <a:ext cx="822960" cy="457200"/>
          </p:xfrm>
          <a:graphic>
            <a:graphicData uri="http://schemas.openxmlformats.org/presentationml/2006/ole">
              <p:oleObj spid="_x0000_s26629" name="Equation" r:id="rId6" imgW="457200" imgH="253800" progId="Equation.3">
                <p:embed/>
              </p:oleObj>
            </a:graphicData>
          </a:graphic>
        </p:graphicFrame>
        <p:graphicFrame>
          <p:nvGraphicFramePr>
            <p:cNvPr id="8" name="Object 7"/>
            <p:cNvGraphicFramePr>
              <a:graphicFrameLocks noChangeAspect="1"/>
            </p:cNvGraphicFramePr>
            <p:nvPr/>
          </p:nvGraphicFramePr>
          <p:xfrm>
            <a:off x="5486400" y="5638800"/>
            <a:ext cx="291352" cy="381000"/>
          </p:xfrm>
          <a:graphic>
            <a:graphicData uri="http://schemas.openxmlformats.org/presentationml/2006/ole">
              <p:oleObj spid="_x0000_s26630" name="Equation" r:id="rId7" imgW="164880" imgH="215640" progId="Equation.3">
                <p:embed/>
              </p:oleObj>
            </a:graphicData>
          </a:graphic>
        </p:graphicFrame>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276600" cy="369332"/>
          </a:xfrm>
          <a:prstGeom prst="rect">
            <a:avLst/>
          </a:prstGeom>
          <a:solidFill>
            <a:srgbClr val="00B0F0"/>
          </a:solidFill>
        </p:spPr>
        <p:txBody>
          <a:bodyPr wrap="square" rtlCol="0">
            <a:spAutoFit/>
          </a:bodyPr>
          <a:lstStyle/>
          <a:p>
            <a:pPr algn="ctr"/>
            <a:r>
              <a:rPr lang="en-US" smtClean="0"/>
              <a:t>ESS conditions</a:t>
            </a:r>
            <a:endParaRPr lang="en-US"/>
          </a:p>
        </p:txBody>
      </p:sp>
      <p:sp>
        <p:nvSpPr>
          <p:cNvPr id="3" name="TextBox 2"/>
          <p:cNvSpPr txBox="1"/>
          <p:nvPr/>
        </p:nvSpPr>
        <p:spPr>
          <a:xfrm>
            <a:off x="1828800" y="1143000"/>
            <a:ext cx="5410200" cy="4524315"/>
          </a:xfrm>
          <a:prstGeom prst="rect">
            <a:avLst/>
          </a:prstGeom>
          <a:noFill/>
        </p:spPr>
        <p:txBody>
          <a:bodyPr wrap="square" rtlCol="0">
            <a:spAutoFit/>
          </a:bodyPr>
          <a:lstStyle/>
          <a:p>
            <a:r>
              <a:rPr lang="en-US" smtClean="0"/>
              <a:t>i is the dominant strategy, j is the invader</a:t>
            </a:r>
          </a:p>
          <a:p>
            <a:endParaRPr lang="en-US" smtClean="0"/>
          </a:p>
          <a:p>
            <a:r>
              <a:rPr lang="en-US" smtClean="0"/>
              <a:t>Let p</a:t>
            </a:r>
            <a:r>
              <a:rPr lang="en-US" baseline="-25000" smtClean="0"/>
              <a:t>j</a:t>
            </a:r>
            <a:r>
              <a:rPr lang="en-US" smtClean="0"/>
              <a:t> = </a:t>
            </a:r>
            <a:r>
              <a:rPr lang="en-US" smtClean="0">
                <a:sym typeface="Symbol"/>
              </a:rPr>
              <a:t>, and p</a:t>
            </a:r>
            <a:r>
              <a:rPr lang="en-US" baseline="-25000" smtClean="0">
                <a:sym typeface="Symbol"/>
              </a:rPr>
              <a:t>i</a:t>
            </a:r>
            <a:r>
              <a:rPr lang="en-US" smtClean="0">
                <a:sym typeface="Symbol"/>
              </a:rPr>
              <a:t> = 1-</a:t>
            </a:r>
          </a:p>
          <a:p>
            <a:endParaRPr lang="en-US" smtClean="0">
              <a:sym typeface="Symbol"/>
            </a:endParaRPr>
          </a:p>
          <a:p>
            <a:r>
              <a:rPr lang="en-US" smtClean="0">
                <a:sym typeface="Symbol"/>
              </a:rPr>
              <a:t>G</a:t>
            </a:r>
            <a:r>
              <a:rPr lang="en-US" baseline="-25000" smtClean="0">
                <a:sym typeface="Symbol"/>
              </a:rPr>
              <a:t>i</a:t>
            </a:r>
            <a:r>
              <a:rPr lang="en-US" smtClean="0">
                <a:sym typeface="Symbol"/>
              </a:rPr>
              <a:t> = (1-)g</a:t>
            </a:r>
            <a:r>
              <a:rPr lang="en-US" baseline="-25000" smtClean="0">
                <a:sym typeface="Symbol"/>
              </a:rPr>
              <a:t>ii</a:t>
            </a:r>
            <a:r>
              <a:rPr lang="en-US" smtClean="0">
                <a:sym typeface="Symbol"/>
              </a:rPr>
              <a:t> + g</a:t>
            </a:r>
            <a:r>
              <a:rPr lang="en-US" baseline="-25000" smtClean="0">
                <a:sym typeface="Symbol"/>
              </a:rPr>
              <a:t>ij</a:t>
            </a:r>
          </a:p>
          <a:p>
            <a:r>
              <a:rPr lang="en-US" smtClean="0">
                <a:sym typeface="Symbol"/>
              </a:rPr>
              <a:t>G</a:t>
            </a:r>
            <a:r>
              <a:rPr lang="en-US" baseline="-25000" smtClean="0">
                <a:sym typeface="Symbol"/>
              </a:rPr>
              <a:t>j</a:t>
            </a:r>
            <a:r>
              <a:rPr lang="en-US" smtClean="0">
                <a:sym typeface="Symbol"/>
              </a:rPr>
              <a:t> = (1-)g</a:t>
            </a:r>
            <a:r>
              <a:rPr lang="en-US" baseline="-25000" smtClean="0">
                <a:sym typeface="Symbol"/>
              </a:rPr>
              <a:t>ji </a:t>
            </a:r>
            <a:r>
              <a:rPr lang="en-US" smtClean="0">
                <a:sym typeface="Symbol"/>
              </a:rPr>
              <a:t>+ g</a:t>
            </a:r>
            <a:r>
              <a:rPr lang="en-US" baseline="-25000" smtClean="0">
                <a:sym typeface="Symbol"/>
              </a:rPr>
              <a:t>jj</a:t>
            </a:r>
          </a:p>
          <a:p>
            <a:endParaRPr lang="en-US" smtClean="0">
              <a:sym typeface="Symbol"/>
            </a:endParaRPr>
          </a:p>
          <a:p>
            <a:r>
              <a:rPr lang="en-US" smtClean="0">
                <a:sym typeface="Symbol"/>
              </a:rPr>
              <a:t>Strategy j can invade i if G</a:t>
            </a:r>
            <a:r>
              <a:rPr lang="en-US" baseline="-25000" smtClean="0">
                <a:sym typeface="Symbol"/>
              </a:rPr>
              <a:t>j</a:t>
            </a:r>
            <a:r>
              <a:rPr lang="en-US" smtClean="0">
                <a:sym typeface="Symbol"/>
              </a:rPr>
              <a:t> &gt; G</a:t>
            </a:r>
            <a:r>
              <a:rPr lang="en-US" baseline="-25000" smtClean="0">
                <a:sym typeface="Symbol"/>
              </a:rPr>
              <a:t>i</a:t>
            </a:r>
            <a:r>
              <a:rPr lang="en-US" smtClean="0">
                <a:sym typeface="Symbol"/>
              </a:rPr>
              <a:t>    </a:t>
            </a:r>
          </a:p>
          <a:p>
            <a:endParaRPr lang="en-US" smtClean="0">
              <a:sym typeface="Symbol"/>
            </a:endParaRPr>
          </a:p>
          <a:p>
            <a:r>
              <a:rPr lang="en-US" smtClean="0">
                <a:sym typeface="Symbol"/>
              </a:rPr>
              <a:t>i.e.           if     g</a:t>
            </a:r>
            <a:r>
              <a:rPr lang="en-US" baseline="-25000" smtClean="0">
                <a:sym typeface="Symbol"/>
              </a:rPr>
              <a:t>ji</a:t>
            </a:r>
            <a:r>
              <a:rPr lang="en-US" smtClean="0">
                <a:sym typeface="Symbol"/>
              </a:rPr>
              <a:t> &gt; g</a:t>
            </a:r>
            <a:r>
              <a:rPr lang="en-US" baseline="-25000" smtClean="0">
                <a:sym typeface="Symbol"/>
              </a:rPr>
              <a:t>ii</a:t>
            </a:r>
            <a:r>
              <a:rPr lang="en-US" smtClean="0">
                <a:sym typeface="Symbol"/>
              </a:rPr>
              <a:t>     </a:t>
            </a:r>
          </a:p>
          <a:p>
            <a:r>
              <a:rPr lang="en-US" smtClean="0">
                <a:sym typeface="Symbol"/>
              </a:rPr>
              <a:t> </a:t>
            </a:r>
            <a:r>
              <a:rPr lang="en-US" smtClean="0">
                <a:sym typeface="Symbol"/>
              </a:rPr>
              <a:t>               or    g</a:t>
            </a:r>
            <a:r>
              <a:rPr lang="en-US" baseline="-25000" smtClean="0">
                <a:sym typeface="Symbol"/>
              </a:rPr>
              <a:t>ji</a:t>
            </a:r>
            <a:r>
              <a:rPr lang="en-US" smtClean="0">
                <a:sym typeface="Symbol"/>
              </a:rPr>
              <a:t> = g</a:t>
            </a:r>
            <a:r>
              <a:rPr lang="en-US" baseline="-25000" smtClean="0">
                <a:sym typeface="Symbol"/>
              </a:rPr>
              <a:t>ii</a:t>
            </a:r>
            <a:r>
              <a:rPr lang="en-US" smtClean="0">
                <a:sym typeface="Symbol"/>
              </a:rPr>
              <a:t>   and g</a:t>
            </a:r>
            <a:r>
              <a:rPr lang="en-US" baseline="-25000" smtClean="0">
                <a:sym typeface="Symbol"/>
              </a:rPr>
              <a:t>jj</a:t>
            </a:r>
            <a:r>
              <a:rPr lang="en-US" smtClean="0">
                <a:sym typeface="Symbol"/>
              </a:rPr>
              <a:t> &gt; g</a:t>
            </a:r>
            <a:r>
              <a:rPr lang="en-US" baseline="-25000" smtClean="0">
                <a:sym typeface="Symbol"/>
              </a:rPr>
              <a:t>ij</a:t>
            </a:r>
          </a:p>
          <a:p>
            <a:endParaRPr lang="en-US" smtClean="0">
              <a:sym typeface="Symbol"/>
            </a:endParaRPr>
          </a:p>
          <a:p>
            <a:r>
              <a:rPr lang="en-US" smtClean="0">
                <a:sym typeface="Symbol"/>
              </a:rPr>
              <a:t>Strategy i is an ESS if there is no j that can invade.</a:t>
            </a:r>
          </a:p>
          <a:p>
            <a:endParaRPr lang="en-US" smtClean="0">
              <a:sym typeface="Symbol"/>
            </a:endParaRPr>
          </a:p>
          <a:p>
            <a:r>
              <a:rPr lang="en-US" smtClean="0">
                <a:sym typeface="Symbol"/>
              </a:rPr>
              <a:t>i.e. if for all j,          either g</a:t>
            </a:r>
            <a:r>
              <a:rPr lang="en-US" baseline="-25000" smtClean="0">
                <a:sym typeface="Symbol"/>
              </a:rPr>
              <a:t>ii</a:t>
            </a:r>
            <a:r>
              <a:rPr lang="en-US" smtClean="0">
                <a:sym typeface="Symbol"/>
              </a:rPr>
              <a:t> &gt; g</a:t>
            </a:r>
            <a:r>
              <a:rPr lang="en-US" baseline="-25000" smtClean="0">
                <a:sym typeface="Symbol"/>
              </a:rPr>
              <a:t>ji</a:t>
            </a:r>
          </a:p>
          <a:p>
            <a:r>
              <a:rPr lang="en-US" smtClean="0">
                <a:sym typeface="Symbol"/>
              </a:rPr>
              <a:t> </a:t>
            </a:r>
            <a:r>
              <a:rPr lang="en-US" smtClean="0">
                <a:sym typeface="Symbol"/>
              </a:rPr>
              <a:t>                                or    g</a:t>
            </a:r>
            <a:r>
              <a:rPr lang="en-US" baseline="-25000" smtClean="0">
                <a:sym typeface="Symbol"/>
              </a:rPr>
              <a:t>ii</a:t>
            </a:r>
            <a:r>
              <a:rPr lang="en-US" smtClean="0">
                <a:sym typeface="Symbol"/>
              </a:rPr>
              <a:t> = g</a:t>
            </a:r>
            <a:r>
              <a:rPr lang="en-US" baseline="-25000" smtClean="0">
                <a:sym typeface="Symbol"/>
              </a:rPr>
              <a:t>ji</a:t>
            </a:r>
            <a:r>
              <a:rPr lang="en-US" smtClean="0">
                <a:sym typeface="Symbol"/>
              </a:rPr>
              <a:t>  and  g</a:t>
            </a:r>
            <a:r>
              <a:rPr lang="en-US" baseline="-25000" smtClean="0">
                <a:sym typeface="Symbol"/>
              </a:rPr>
              <a:t>ij</a:t>
            </a:r>
            <a:r>
              <a:rPr lang="en-US" smtClean="0">
                <a:sym typeface="Symbol"/>
              </a:rPr>
              <a:t> &gt; g</a:t>
            </a:r>
            <a:r>
              <a:rPr lang="en-US" baseline="-25000" smtClean="0">
                <a:sym typeface="Symbol"/>
              </a:rPr>
              <a:t>jj</a:t>
            </a:r>
            <a:r>
              <a:rPr lang="en-US" smtClean="0">
                <a:sym typeface="Symbol"/>
              </a:rPr>
              <a:t> </a:t>
            </a:r>
            <a:endParaRPr lang="en-US" smtClean="0">
              <a:sym typeface="Symbo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315200" cy="369332"/>
          </a:xfrm>
          <a:prstGeom prst="rect">
            <a:avLst/>
          </a:prstGeom>
          <a:solidFill>
            <a:srgbClr val="00B0F0"/>
          </a:solidFill>
        </p:spPr>
        <p:txBody>
          <a:bodyPr wrap="square" rtlCol="0">
            <a:spAutoFit/>
          </a:bodyPr>
          <a:lstStyle/>
          <a:p>
            <a:r>
              <a:rPr lang="en-US" smtClean="0"/>
              <a:t>Bourgeois game – deals with asymmetrical contests (e.g. prior ownership)</a:t>
            </a:r>
            <a:endParaRPr lang="en-US"/>
          </a:p>
        </p:txBody>
      </p:sp>
      <p:sp>
        <p:nvSpPr>
          <p:cNvPr id="3" name="TextBox 2"/>
          <p:cNvSpPr txBox="1"/>
          <p:nvPr/>
        </p:nvSpPr>
        <p:spPr>
          <a:xfrm>
            <a:off x="914400" y="1143000"/>
            <a:ext cx="7315200" cy="3416320"/>
          </a:xfrm>
          <a:prstGeom prst="rect">
            <a:avLst/>
          </a:prstGeom>
          <a:noFill/>
        </p:spPr>
        <p:txBody>
          <a:bodyPr wrap="square" rtlCol="0">
            <a:spAutoFit/>
          </a:bodyPr>
          <a:lstStyle/>
          <a:p>
            <a:r>
              <a:rPr lang="en-US" smtClean="0"/>
              <a:t>Each player is assumed to be owner half the time and intruder half the time.</a:t>
            </a:r>
          </a:p>
          <a:p>
            <a:endParaRPr lang="en-US" smtClean="0"/>
          </a:p>
          <a:p>
            <a:r>
              <a:rPr lang="en-US" smtClean="0"/>
              <a:t>Three strategies: H, D and B.</a:t>
            </a:r>
          </a:p>
          <a:p>
            <a:r>
              <a:rPr lang="en-US" smtClean="0"/>
              <a:t>B behaves like H if he is the owner and like D if he is the intruder.</a:t>
            </a:r>
          </a:p>
          <a:p>
            <a:endParaRPr lang="en-US" smtClean="0"/>
          </a:p>
          <a:p>
            <a:r>
              <a:rPr lang="en-US" smtClean="0"/>
              <a:t>If V &gt; C, H is the ESS</a:t>
            </a:r>
          </a:p>
          <a:p>
            <a:r>
              <a:rPr lang="en-US" smtClean="0"/>
              <a:t>Same as before.</a:t>
            </a:r>
          </a:p>
          <a:p>
            <a:endParaRPr lang="en-US" smtClean="0"/>
          </a:p>
          <a:p>
            <a:r>
              <a:rPr lang="en-US" smtClean="0"/>
              <a:t>If V &lt; C, B is the ESS. </a:t>
            </a:r>
          </a:p>
          <a:p>
            <a:r>
              <a:rPr lang="en-US" smtClean="0"/>
              <a:t>This means that the asymmetry is used to settle all the conflicts without a cost. The result is that there are no fights (looks like all D), and the mean fitness is equal to V/2.</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886200" y="381000"/>
            <a:ext cx="4598993" cy="2209800"/>
          </a:xfrm>
          <a:prstGeom prst="rect">
            <a:avLst/>
          </a:prstGeom>
          <a:noFill/>
          <a:ln w="9525">
            <a:noFill/>
            <a:miter lim="800000"/>
            <a:headEnd/>
            <a:tailEnd/>
          </a:ln>
          <a:effectLst/>
        </p:spPr>
      </p:pic>
      <p:sp>
        <p:nvSpPr>
          <p:cNvPr id="3" name="TextBox 2"/>
          <p:cNvSpPr txBox="1"/>
          <p:nvPr/>
        </p:nvSpPr>
        <p:spPr>
          <a:xfrm>
            <a:off x="914400" y="762001"/>
            <a:ext cx="2438400" cy="646331"/>
          </a:xfrm>
          <a:prstGeom prst="rect">
            <a:avLst/>
          </a:prstGeom>
          <a:solidFill>
            <a:srgbClr val="00B0F0"/>
          </a:solidFill>
        </p:spPr>
        <p:txBody>
          <a:bodyPr wrap="square" rtlCol="0">
            <a:spAutoFit/>
          </a:bodyPr>
          <a:lstStyle/>
          <a:p>
            <a:r>
              <a:rPr lang="en-US" err="1" smtClean="0"/>
              <a:t>Riechert</a:t>
            </a:r>
            <a:r>
              <a:rPr lang="en-US" smtClean="0"/>
              <a:t> (1978)</a:t>
            </a:r>
          </a:p>
          <a:p>
            <a:r>
              <a:rPr lang="en-US" smtClean="0"/>
              <a:t>“Games spiders play”</a:t>
            </a:r>
            <a:endParaRPr lang="en-US"/>
          </a:p>
        </p:txBody>
      </p:sp>
      <p:sp>
        <p:nvSpPr>
          <p:cNvPr id="4" name="TextBox 3"/>
          <p:cNvSpPr txBox="1"/>
          <p:nvPr/>
        </p:nvSpPr>
        <p:spPr>
          <a:xfrm>
            <a:off x="609600" y="2819400"/>
            <a:ext cx="8001000" cy="2585323"/>
          </a:xfrm>
          <a:prstGeom prst="rect">
            <a:avLst/>
          </a:prstGeom>
          <a:noFill/>
        </p:spPr>
        <p:txBody>
          <a:bodyPr wrap="square" rtlCol="0">
            <a:spAutoFit/>
          </a:bodyPr>
          <a:lstStyle/>
          <a:p>
            <a:r>
              <a:rPr lang="en-US" smtClean="0"/>
              <a:t>Fights between a web owner and an intruder.</a:t>
            </a:r>
          </a:p>
          <a:p>
            <a:r>
              <a:rPr lang="en-US" smtClean="0"/>
              <a:t>Scale of aggression and duration of fights were quantified.</a:t>
            </a:r>
          </a:p>
          <a:p>
            <a:endParaRPr lang="en-US" smtClean="0"/>
          </a:p>
          <a:p>
            <a:pPr marL="342900" indent="-342900">
              <a:buAutoNum type="arabicPeriod"/>
            </a:pPr>
            <a:r>
              <a:rPr lang="en-US" smtClean="0"/>
              <a:t>Fights were longer and more aggressive when good sites were rare.</a:t>
            </a:r>
          </a:p>
          <a:p>
            <a:pPr marL="342900" indent="-342900">
              <a:buAutoNum type="arabicPeriod"/>
            </a:pPr>
            <a:r>
              <a:rPr lang="en-US" smtClean="0"/>
              <a:t>Asymmetries affect outcome. </a:t>
            </a:r>
          </a:p>
          <a:p>
            <a:pPr marL="342900" indent="-342900"/>
            <a:r>
              <a:rPr lang="en-US" smtClean="0"/>
              <a:t>	</a:t>
            </a:r>
            <a:r>
              <a:rPr lang="en-US" smtClean="0"/>
              <a:t>	- Owner more likely to win (Bourgeois). </a:t>
            </a:r>
          </a:p>
          <a:p>
            <a:pPr marL="342900" indent="-342900"/>
            <a:r>
              <a:rPr lang="en-US" smtClean="0"/>
              <a:t>	</a:t>
            </a:r>
            <a:r>
              <a:rPr lang="en-US" smtClean="0"/>
              <a:t>	- Larger individual more likely to win.</a:t>
            </a:r>
          </a:p>
          <a:p>
            <a:pPr marL="342900" indent="-342900"/>
            <a:r>
              <a:rPr lang="en-US" smtClean="0"/>
              <a:t>3. Contests were longer if individuals were of similar size.</a:t>
            </a:r>
          </a:p>
          <a:p>
            <a:pPr marL="342900" indent="-342900"/>
            <a:r>
              <a:rPr lang="en-US" smtClean="0"/>
              <a:t>4. Longest contests were when the owner was slightly smaller than the intruder.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685800" y="381000"/>
            <a:ext cx="7315200" cy="369332"/>
          </a:xfrm>
          <a:prstGeom prst="rect">
            <a:avLst/>
          </a:prstGeom>
          <a:solidFill>
            <a:srgbClr val="00B0F0"/>
          </a:solidFill>
          <a:ln w="9525">
            <a:noFill/>
            <a:miter lim="800000"/>
            <a:headEnd/>
            <a:tailEnd/>
          </a:ln>
          <a:effectLst/>
        </p:spPr>
        <p:txBody>
          <a:bodyPr>
            <a:spAutoFit/>
          </a:bodyPr>
          <a:lstStyle/>
          <a:p>
            <a:pPr>
              <a:spcBef>
                <a:spcPct val="50000"/>
              </a:spcBef>
            </a:pPr>
            <a:r>
              <a:rPr lang="en-US" smtClean="0"/>
              <a:t>The Prisoners’ Dilemma – Archetypal model for Evolution </a:t>
            </a:r>
            <a:r>
              <a:rPr lang="en-US"/>
              <a:t>of Cooperation</a:t>
            </a:r>
          </a:p>
        </p:txBody>
      </p:sp>
      <p:sp>
        <p:nvSpPr>
          <p:cNvPr id="75781" name="Text Box 5"/>
          <p:cNvSpPr txBox="1">
            <a:spLocks noChangeArrowheads="1"/>
          </p:cNvSpPr>
          <p:nvPr/>
        </p:nvSpPr>
        <p:spPr bwMode="auto">
          <a:xfrm>
            <a:off x="457200" y="914400"/>
            <a:ext cx="6477000" cy="1200329"/>
          </a:xfrm>
          <a:prstGeom prst="rect">
            <a:avLst/>
          </a:prstGeom>
          <a:noFill/>
          <a:ln w="9525">
            <a:noFill/>
            <a:miter lim="800000"/>
            <a:headEnd/>
            <a:tailEnd/>
          </a:ln>
          <a:effectLst/>
        </p:spPr>
        <p:txBody>
          <a:bodyPr>
            <a:spAutoFit/>
          </a:bodyPr>
          <a:lstStyle/>
          <a:p>
            <a:pPr>
              <a:spcBef>
                <a:spcPct val="50000"/>
              </a:spcBef>
            </a:pPr>
            <a:r>
              <a:rPr lang="en-US" smtClean="0"/>
              <a:t>C = cooperate</a:t>
            </a:r>
          </a:p>
          <a:p>
            <a:pPr>
              <a:spcBef>
                <a:spcPct val="50000"/>
              </a:spcBef>
            </a:pPr>
            <a:r>
              <a:rPr lang="en-US" smtClean="0"/>
              <a:t>D = defect (or </a:t>
            </a:r>
            <a:r>
              <a:rPr lang="en-US"/>
              <a:t>cheat)</a:t>
            </a:r>
          </a:p>
          <a:p>
            <a:pPr>
              <a:spcBef>
                <a:spcPct val="50000"/>
              </a:spcBef>
            </a:pPr>
            <a:r>
              <a:rPr lang="en-US"/>
              <a:t>Stories </a:t>
            </a:r>
            <a:r>
              <a:rPr lang="en-US" smtClean="0"/>
              <a:t>- Prisoners</a:t>
            </a:r>
            <a:r>
              <a:rPr lang="en-US"/>
              <a:t>; Superpowers; </a:t>
            </a:r>
            <a:r>
              <a:rPr lang="en-US" smtClean="0"/>
              <a:t>Grooming....</a:t>
            </a:r>
            <a:endParaRPr lang="en-US"/>
          </a:p>
        </p:txBody>
      </p:sp>
      <p:graphicFrame>
        <p:nvGraphicFramePr>
          <p:cNvPr id="75804" name="Group 28"/>
          <p:cNvGraphicFramePr>
            <a:graphicFrameLocks noGrp="1"/>
          </p:cNvGraphicFramePr>
          <p:nvPr/>
        </p:nvGraphicFramePr>
        <p:xfrm>
          <a:off x="2743200" y="3048000"/>
          <a:ext cx="1981200" cy="1569720"/>
        </p:xfrm>
        <a:graphic>
          <a:graphicData uri="http://schemas.openxmlformats.org/drawingml/2006/table">
            <a:tbl>
              <a:tblPr/>
              <a:tblGrid>
                <a:gridCol w="660400"/>
                <a:gridCol w="660400"/>
                <a:gridCol w="6604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05" name="Text Box 29"/>
          <p:cNvSpPr txBox="1">
            <a:spLocks noChangeArrowheads="1"/>
          </p:cNvSpPr>
          <p:nvPr/>
        </p:nvSpPr>
        <p:spPr bwMode="auto">
          <a:xfrm>
            <a:off x="3657600" y="2514600"/>
            <a:ext cx="762000" cy="396875"/>
          </a:xfrm>
          <a:prstGeom prst="rect">
            <a:avLst/>
          </a:prstGeom>
          <a:noFill/>
          <a:ln w="9525">
            <a:noFill/>
            <a:miter lim="800000"/>
            <a:headEnd/>
            <a:tailEnd/>
          </a:ln>
          <a:effectLst/>
        </p:spPr>
        <p:txBody>
          <a:bodyPr>
            <a:spAutoFit/>
          </a:bodyPr>
          <a:lstStyle/>
          <a:p>
            <a:pPr>
              <a:spcBef>
                <a:spcPct val="50000"/>
              </a:spcBef>
            </a:pPr>
            <a:r>
              <a:rPr lang="en-US"/>
              <a:t>You</a:t>
            </a:r>
          </a:p>
        </p:txBody>
      </p:sp>
      <p:sp>
        <p:nvSpPr>
          <p:cNvPr id="75806" name="Text Box 30"/>
          <p:cNvSpPr txBox="1">
            <a:spLocks noChangeArrowheads="1"/>
          </p:cNvSpPr>
          <p:nvPr/>
        </p:nvSpPr>
        <p:spPr bwMode="auto">
          <a:xfrm>
            <a:off x="1981200" y="3657600"/>
            <a:ext cx="609600" cy="396875"/>
          </a:xfrm>
          <a:prstGeom prst="rect">
            <a:avLst/>
          </a:prstGeom>
          <a:noFill/>
          <a:ln w="9525">
            <a:noFill/>
            <a:miter lim="800000"/>
            <a:headEnd/>
            <a:tailEnd/>
          </a:ln>
          <a:effectLst/>
        </p:spPr>
        <p:txBody>
          <a:bodyPr>
            <a:spAutoFit/>
          </a:bodyPr>
          <a:lstStyle/>
          <a:p>
            <a:pPr>
              <a:spcBef>
                <a:spcPct val="50000"/>
              </a:spcBef>
            </a:pPr>
            <a:r>
              <a:rPr lang="en-US"/>
              <a:t>Me</a:t>
            </a:r>
          </a:p>
        </p:txBody>
      </p:sp>
      <p:sp>
        <p:nvSpPr>
          <p:cNvPr id="75807" name="Text Box 31"/>
          <p:cNvSpPr txBox="1">
            <a:spLocks noChangeArrowheads="1"/>
          </p:cNvSpPr>
          <p:nvPr/>
        </p:nvSpPr>
        <p:spPr bwMode="auto">
          <a:xfrm>
            <a:off x="4876800" y="3581400"/>
            <a:ext cx="1600200" cy="646331"/>
          </a:xfrm>
          <a:prstGeom prst="rect">
            <a:avLst/>
          </a:prstGeom>
          <a:noFill/>
          <a:ln w="9525">
            <a:noFill/>
            <a:miter lim="800000"/>
            <a:headEnd/>
            <a:tailEnd/>
          </a:ln>
          <a:effectLst/>
        </p:spPr>
        <p:txBody>
          <a:bodyPr wrap="square">
            <a:spAutoFit/>
          </a:bodyPr>
          <a:lstStyle/>
          <a:p>
            <a:pPr>
              <a:spcBef>
                <a:spcPct val="50000"/>
              </a:spcBef>
            </a:pPr>
            <a:r>
              <a:rPr lang="en-US"/>
              <a:t>Matrix shows payoff to Me</a:t>
            </a:r>
          </a:p>
        </p:txBody>
      </p:sp>
      <p:sp>
        <p:nvSpPr>
          <p:cNvPr id="75808" name="Text Box 32"/>
          <p:cNvSpPr txBox="1">
            <a:spLocks noChangeArrowheads="1"/>
          </p:cNvSpPr>
          <p:nvPr/>
        </p:nvSpPr>
        <p:spPr bwMode="auto">
          <a:xfrm>
            <a:off x="381000" y="5029200"/>
            <a:ext cx="8382000" cy="784830"/>
          </a:xfrm>
          <a:prstGeom prst="rect">
            <a:avLst/>
          </a:prstGeom>
          <a:noFill/>
          <a:ln w="9525">
            <a:noFill/>
            <a:miter lim="800000"/>
            <a:headEnd/>
            <a:tailEnd/>
          </a:ln>
          <a:effectLst/>
        </p:spPr>
        <p:txBody>
          <a:bodyPr>
            <a:spAutoFit/>
          </a:bodyPr>
          <a:lstStyle/>
          <a:p>
            <a:pPr>
              <a:spcBef>
                <a:spcPct val="50000"/>
              </a:spcBef>
            </a:pPr>
            <a:r>
              <a:rPr lang="en-US"/>
              <a:t>T (temptation) &gt; R (reward) &gt; P (punishment) &gt; S (sucker</a:t>
            </a:r>
            <a:r>
              <a:rPr lang="en-US" smtClean="0"/>
              <a:t>)</a:t>
            </a:r>
          </a:p>
          <a:p>
            <a:pPr>
              <a:spcBef>
                <a:spcPct val="50000"/>
              </a:spcBef>
            </a:pPr>
            <a:r>
              <a:rPr lang="en-US" smtClean="0"/>
              <a:t>What would you do?</a:t>
            </a:r>
            <a:endParaRPr lang="en-US"/>
          </a:p>
        </p:txBody>
      </p:sp>
      <p:sp>
        <p:nvSpPr>
          <p:cNvPr id="9" name="TextBox 8"/>
          <p:cNvSpPr txBox="1"/>
          <p:nvPr/>
        </p:nvSpPr>
        <p:spPr>
          <a:xfrm>
            <a:off x="2057400" y="6096000"/>
            <a:ext cx="3810000" cy="381000"/>
          </a:xfrm>
          <a:prstGeom prst="rect">
            <a:avLst/>
          </a:prstGeom>
          <a:solidFill>
            <a:srgbClr val="FF0000"/>
          </a:solidFill>
        </p:spPr>
        <p:txBody>
          <a:bodyPr wrap="square" rtlCol="0">
            <a:spAutoFit/>
          </a:bodyPr>
          <a:lstStyle/>
          <a:p>
            <a:r>
              <a:rPr lang="en-US" smtClean="0"/>
              <a:t>Logic says always defect. D is an </a:t>
            </a:r>
            <a:r>
              <a:rPr lang="en-US" smtClean="0"/>
              <a:t>ESS</a:t>
            </a:r>
            <a:endParaRPr lang="en-US" smtClean="0"/>
          </a:p>
        </p:txBody>
      </p:sp>
      <p:pic>
        <p:nvPicPr>
          <p:cNvPr id="10" name="Picture 2" descr="http://cdn1.membean.com/video/examplevids/altruistic.jpg"/>
          <p:cNvPicPr>
            <a:picLocks noChangeAspect="1" noChangeArrowheads="1"/>
          </p:cNvPicPr>
          <p:nvPr/>
        </p:nvPicPr>
        <p:blipFill>
          <a:blip r:embed="rId2"/>
          <a:srcRect/>
          <a:stretch>
            <a:fillRect/>
          </a:stretch>
        </p:blipFill>
        <p:spPr bwMode="auto">
          <a:xfrm>
            <a:off x="5334000" y="990600"/>
            <a:ext cx="2514600" cy="19750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5486400" cy="381000"/>
          </a:xfrm>
          <a:prstGeom prst="rect">
            <a:avLst/>
          </a:prstGeom>
          <a:solidFill>
            <a:srgbClr val="00B0F0"/>
          </a:solidFill>
        </p:spPr>
        <p:txBody>
          <a:bodyPr wrap="square" rtlCol="0">
            <a:spAutoFit/>
          </a:bodyPr>
          <a:lstStyle/>
          <a:p>
            <a:r>
              <a:rPr lang="en-US" smtClean="0"/>
              <a:t>The Iterated Prisoners Dilemma – Axelrod’s Tournaments</a:t>
            </a:r>
            <a:endParaRPr lang="en-US"/>
          </a:p>
        </p:txBody>
      </p:sp>
      <p:sp>
        <p:nvSpPr>
          <p:cNvPr id="3" name="TextBox 2"/>
          <p:cNvSpPr txBox="1"/>
          <p:nvPr/>
        </p:nvSpPr>
        <p:spPr>
          <a:xfrm>
            <a:off x="381000" y="1143000"/>
            <a:ext cx="8458200" cy="4801314"/>
          </a:xfrm>
          <a:prstGeom prst="rect">
            <a:avLst/>
          </a:prstGeom>
          <a:noFill/>
        </p:spPr>
        <p:txBody>
          <a:bodyPr wrap="square" rtlCol="0">
            <a:spAutoFit/>
          </a:bodyPr>
          <a:lstStyle/>
          <a:p>
            <a:r>
              <a:rPr lang="en-US" smtClean="0"/>
              <a:t>Play many rounds. Probability </a:t>
            </a:r>
            <a:r>
              <a:rPr lang="en-US" i="1" smtClean="0"/>
              <a:t>x</a:t>
            </a:r>
            <a:r>
              <a:rPr lang="en-US" smtClean="0"/>
              <a:t> of stopping after each round.</a:t>
            </a:r>
          </a:p>
          <a:p>
            <a:r>
              <a:rPr lang="en-US" smtClean="0"/>
              <a:t>Number of rounds unknown. Mean number of rounds = 1/</a:t>
            </a:r>
            <a:r>
              <a:rPr lang="en-US" i="1" smtClean="0"/>
              <a:t>x</a:t>
            </a:r>
            <a:r>
              <a:rPr lang="en-US" smtClean="0"/>
              <a:t>.</a:t>
            </a:r>
          </a:p>
          <a:p>
            <a:endParaRPr lang="en-US" smtClean="0"/>
          </a:p>
          <a:p>
            <a:r>
              <a:rPr lang="en-US" smtClean="0"/>
              <a:t>Individuals specified strategies and </a:t>
            </a:r>
            <a:r>
              <a:rPr lang="en-US" err="1" smtClean="0"/>
              <a:t>enetered</a:t>
            </a:r>
            <a:r>
              <a:rPr lang="en-US" smtClean="0"/>
              <a:t> them in a tournament. </a:t>
            </a:r>
          </a:p>
          <a:p>
            <a:r>
              <a:rPr lang="en-US" smtClean="0"/>
              <a:t>Each strategy played every other and a copy of itself. Points were </a:t>
            </a:r>
            <a:r>
              <a:rPr lang="en-US" err="1" smtClean="0"/>
              <a:t>totalled</a:t>
            </a:r>
            <a:r>
              <a:rPr lang="en-US" smtClean="0"/>
              <a:t>.</a:t>
            </a:r>
          </a:p>
          <a:p>
            <a:endParaRPr lang="en-US" smtClean="0"/>
          </a:p>
          <a:p>
            <a:r>
              <a:rPr lang="en-US" smtClean="0"/>
              <a:t>Winner was Tit-for-Tat  = Play C first time and then do what the opponent did last time.</a:t>
            </a:r>
          </a:p>
          <a:p>
            <a:r>
              <a:rPr lang="en-US" smtClean="0"/>
              <a:t>A TFT continues to cooperate with a C or another TFT, but it retaliates against a D.</a:t>
            </a:r>
          </a:p>
          <a:p>
            <a:r>
              <a:rPr lang="en-US" smtClean="0"/>
              <a:t>A TFT is not a sucker and it can’t be invaded by D.</a:t>
            </a:r>
            <a:endParaRPr lang="en-US" smtClean="0"/>
          </a:p>
          <a:p>
            <a:endParaRPr lang="en-US" smtClean="0"/>
          </a:p>
          <a:p>
            <a:r>
              <a:rPr lang="en-US" smtClean="0"/>
              <a:t>In the iterated game, the expectation of future payoff is enough to promote cooperation. It is important that the end of the game is not known, otherwise you would always defect on the last round (and eventually on all the rounds).</a:t>
            </a:r>
          </a:p>
          <a:p>
            <a:endParaRPr lang="en-US" smtClean="0"/>
          </a:p>
          <a:p>
            <a:r>
              <a:rPr lang="en-US" smtClean="0"/>
              <a:t>TFT tends to switch to D if errors are made.</a:t>
            </a:r>
          </a:p>
          <a:p>
            <a:endParaRPr lang="en-US" smtClean="0"/>
          </a:p>
          <a:p>
            <a:r>
              <a:rPr lang="en-US" smtClean="0"/>
              <a:t>Could not prove ESS in this case because the rules were not sufficiently defined.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324600" cy="646331"/>
          </a:xfrm>
          <a:prstGeom prst="rect">
            <a:avLst/>
          </a:prstGeom>
          <a:solidFill>
            <a:srgbClr val="00B0F0"/>
          </a:solidFill>
        </p:spPr>
        <p:txBody>
          <a:bodyPr wrap="square" rtlCol="0">
            <a:spAutoFit/>
          </a:bodyPr>
          <a:lstStyle/>
          <a:p>
            <a:pPr algn="ctr"/>
            <a:r>
              <a:rPr lang="en-US" smtClean="0"/>
              <a:t>Stochastic Strategies in the Iterated Prisoner’s Dilemma</a:t>
            </a:r>
          </a:p>
          <a:p>
            <a:pPr algn="ctr"/>
            <a:r>
              <a:rPr lang="en-US" smtClean="0"/>
              <a:t>Nowak and Sigmund, Nature (1992)</a:t>
            </a:r>
            <a:endParaRPr lang="en-US"/>
          </a:p>
        </p:txBody>
      </p:sp>
      <p:graphicFrame>
        <p:nvGraphicFramePr>
          <p:cNvPr id="3" name="Group 28"/>
          <p:cNvGraphicFramePr>
            <a:graphicFrameLocks noGrp="1"/>
          </p:cNvGraphicFramePr>
          <p:nvPr/>
        </p:nvGraphicFramePr>
        <p:xfrm>
          <a:off x="1524000" y="1828800"/>
          <a:ext cx="1981200" cy="1569720"/>
        </p:xfrm>
        <a:graphic>
          <a:graphicData uri="http://schemas.openxmlformats.org/drawingml/2006/table">
            <a:tbl>
              <a:tblPr/>
              <a:tblGrid>
                <a:gridCol w="660400"/>
                <a:gridCol w="660400"/>
                <a:gridCol w="6604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29"/>
          <p:cNvSpPr txBox="1">
            <a:spLocks noChangeArrowheads="1"/>
          </p:cNvSpPr>
          <p:nvPr/>
        </p:nvSpPr>
        <p:spPr bwMode="auto">
          <a:xfrm>
            <a:off x="2438400" y="1295400"/>
            <a:ext cx="762000" cy="396875"/>
          </a:xfrm>
          <a:prstGeom prst="rect">
            <a:avLst/>
          </a:prstGeom>
          <a:noFill/>
          <a:ln w="9525">
            <a:noFill/>
            <a:miter lim="800000"/>
            <a:headEnd/>
            <a:tailEnd/>
          </a:ln>
          <a:effectLst/>
        </p:spPr>
        <p:txBody>
          <a:bodyPr>
            <a:spAutoFit/>
          </a:bodyPr>
          <a:lstStyle/>
          <a:p>
            <a:pPr>
              <a:spcBef>
                <a:spcPct val="50000"/>
              </a:spcBef>
            </a:pPr>
            <a:r>
              <a:rPr lang="en-US"/>
              <a:t>You</a:t>
            </a:r>
          </a:p>
        </p:txBody>
      </p:sp>
      <p:sp>
        <p:nvSpPr>
          <p:cNvPr id="5" name="Text Box 30"/>
          <p:cNvSpPr txBox="1">
            <a:spLocks noChangeArrowheads="1"/>
          </p:cNvSpPr>
          <p:nvPr/>
        </p:nvSpPr>
        <p:spPr bwMode="auto">
          <a:xfrm>
            <a:off x="762000" y="2438400"/>
            <a:ext cx="609600" cy="396875"/>
          </a:xfrm>
          <a:prstGeom prst="rect">
            <a:avLst/>
          </a:prstGeom>
          <a:noFill/>
          <a:ln w="9525">
            <a:noFill/>
            <a:miter lim="800000"/>
            <a:headEnd/>
            <a:tailEnd/>
          </a:ln>
          <a:effectLst/>
        </p:spPr>
        <p:txBody>
          <a:bodyPr>
            <a:spAutoFit/>
          </a:bodyPr>
          <a:lstStyle/>
          <a:p>
            <a:pPr>
              <a:spcBef>
                <a:spcPct val="50000"/>
              </a:spcBef>
            </a:pPr>
            <a:r>
              <a:rPr lang="en-US"/>
              <a:t>Me</a:t>
            </a:r>
          </a:p>
        </p:txBody>
      </p:sp>
      <p:sp>
        <p:nvSpPr>
          <p:cNvPr id="6" name="TextBox 5"/>
          <p:cNvSpPr txBox="1"/>
          <p:nvPr/>
        </p:nvSpPr>
        <p:spPr>
          <a:xfrm>
            <a:off x="3962400" y="1905000"/>
            <a:ext cx="4800600" cy="1200329"/>
          </a:xfrm>
          <a:prstGeom prst="rect">
            <a:avLst/>
          </a:prstGeom>
          <a:noFill/>
        </p:spPr>
        <p:txBody>
          <a:bodyPr wrap="square" rtlCol="0">
            <a:spAutoFit/>
          </a:bodyPr>
          <a:lstStyle/>
          <a:p>
            <a:r>
              <a:rPr lang="en-US" smtClean="0"/>
              <a:t>Memory 1 strategies:</a:t>
            </a:r>
          </a:p>
          <a:p>
            <a:endParaRPr lang="en-US" smtClean="0"/>
          </a:p>
          <a:p>
            <a:r>
              <a:rPr lang="en-US" smtClean="0"/>
              <a:t>p = </a:t>
            </a:r>
            <a:r>
              <a:rPr lang="en-US" err="1" smtClean="0"/>
              <a:t>prob</a:t>
            </a:r>
            <a:r>
              <a:rPr lang="en-US" smtClean="0"/>
              <a:t> to play C if opponent played C last time</a:t>
            </a:r>
          </a:p>
          <a:p>
            <a:r>
              <a:rPr lang="en-US" smtClean="0"/>
              <a:t>q = </a:t>
            </a:r>
            <a:r>
              <a:rPr lang="en-US" err="1" smtClean="0"/>
              <a:t>prob</a:t>
            </a:r>
            <a:r>
              <a:rPr lang="en-US" smtClean="0"/>
              <a:t> to play C if opponent played D last time</a:t>
            </a:r>
            <a:endParaRPr lang="en-US"/>
          </a:p>
        </p:txBody>
      </p:sp>
      <p:grpSp>
        <p:nvGrpSpPr>
          <p:cNvPr id="15" name="Group 14"/>
          <p:cNvGrpSpPr/>
          <p:nvPr/>
        </p:nvGrpSpPr>
        <p:grpSpPr>
          <a:xfrm>
            <a:off x="2209800" y="3581400"/>
            <a:ext cx="3200400" cy="2960132"/>
            <a:chOff x="2209800" y="3581400"/>
            <a:chExt cx="3200400" cy="2960132"/>
          </a:xfrm>
        </p:grpSpPr>
        <p:sp>
          <p:nvSpPr>
            <p:cNvPr id="8" name="Rectangle 7"/>
            <p:cNvSpPr/>
            <p:nvPr/>
          </p:nvSpPr>
          <p:spPr>
            <a:xfrm>
              <a:off x="2819400" y="3733800"/>
              <a:ext cx="22860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0" y="6172200"/>
              <a:ext cx="685800" cy="369332"/>
            </a:xfrm>
            <a:prstGeom prst="rect">
              <a:avLst/>
            </a:prstGeom>
            <a:noFill/>
          </p:spPr>
          <p:txBody>
            <a:bodyPr wrap="square" rtlCol="0">
              <a:spAutoFit/>
            </a:bodyPr>
            <a:lstStyle/>
            <a:p>
              <a:r>
                <a:rPr lang="en-US" smtClean="0"/>
                <a:t>p</a:t>
              </a:r>
              <a:endParaRPr lang="en-US"/>
            </a:p>
          </p:txBody>
        </p:sp>
        <p:sp>
          <p:nvSpPr>
            <p:cNvPr id="10" name="TextBox 9"/>
            <p:cNvSpPr txBox="1"/>
            <p:nvPr/>
          </p:nvSpPr>
          <p:spPr>
            <a:xfrm>
              <a:off x="2209800" y="4724400"/>
              <a:ext cx="533400" cy="381000"/>
            </a:xfrm>
            <a:prstGeom prst="rect">
              <a:avLst/>
            </a:prstGeom>
            <a:noFill/>
          </p:spPr>
          <p:txBody>
            <a:bodyPr wrap="square" rtlCol="0">
              <a:spAutoFit/>
            </a:bodyPr>
            <a:lstStyle/>
            <a:p>
              <a:r>
                <a:rPr lang="en-US" smtClean="0"/>
                <a:t>q</a:t>
              </a:r>
              <a:endParaRPr lang="en-US"/>
            </a:p>
          </p:txBody>
        </p:sp>
        <p:sp>
          <p:nvSpPr>
            <p:cNvPr id="11" name="TextBox 10"/>
            <p:cNvSpPr txBox="1"/>
            <p:nvPr/>
          </p:nvSpPr>
          <p:spPr>
            <a:xfrm>
              <a:off x="2514600" y="3581400"/>
              <a:ext cx="228600" cy="369332"/>
            </a:xfrm>
            <a:prstGeom prst="rect">
              <a:avLst/>
            </a:prstGeom>
            <a:noFill/>
          </p:spPr>
          <p:txBody>
            <a:bodyPr wrap="square" rtlCol="0">
              <a:spAutoFit/>
            </a:bodyPr>
            <a:lstStyle/>
            <a:p>
              <a:r>
                <a:rPr lang="en-US" smtClean="0"/>
                <a:t>1</a:t>
              </a:r>
              <a:endParaRPr lang="en-US"/>
            </a:p>
          </p:txBody>
        </p:sp>
        <p:sp>
          <p:nvSpPr>
            <p:cNvPr id="12" name="TextBox 11"/>
            <p:cNvSpPr txBox="1"/>
            <p:nvPr/>
          </p:nvSpPr>
          <p:spPr>
            <a:xfrm>
              <a:off x="4953000" y="6019800"/>
              <a:ext cx="457200" cy="381000"/>
            </a:xfrm>
            <a:prstGeom prst="rect">
              <a:avLst/>
            </a:prstGeom>
            <a:noFill/>
          </p:spPr>
          <p:txBody>
            <a:bodyPr wrap="square" rtlCol="0">
              <a:spAutoFit/>
            </a:bodyPr>
            <a:lstStyle/>
            <a:p>
              <a:r>
                <a:rPr lang="en-US" smtClean="0"/>
                <a:t>1</a:t>
              </a:r>
              <a:endParaRPr lang="en-US"/>
            </a:p>
          </p:txBody>
        </p:sp>
        <p:sp>
          <p:nvSpPr>
            <p:cNvPr id="13" name="TextBox 12"/>
            <p:cNvSpPr txBox="1"/>
            <p:nvPr/>
          </p:nvSpPr>
          <p:spPr>
            <a:xfrm>
              <a:off x="2667000" y="6019800"/>
              <a:ext cx="381000" cy="369332"/>
            </a:xfrm>
            <a:prstGeom prst="rect">
              <a:avLst/>
            </a:prstGeom>
            <a:noFill/>
          </p:spPr>
          <p:txBody>
            <a:bodyPr wrap="square" rtlCol="0">
              <a:spAutoFit/>
            </a:bodyPr>
            <a:lstStyle/>
            <a:p>
              <a:r>
                <a:rPr lang="en-US" smtClean="0"/>
                <a:t>0</a:t>
              </a:r>
              <a:endParaRPr lang="en-US"/>
            </a:p>
          </p:txBody>
        </p:sp>
        <p:sp>
          <p:nvSpPr>
            <p:cNvPr id="14" name="TextBox 13"/>
            <p:cNvSpPr txBox="1"/>
            <p:nvPr/>
          </p:nvSpPr>
          <p:spPr>
            <a:xfrm>
              <a:off x="2514600" y="5791200"/>
              <a:ext cx="228600" cy="369332"/>
            </a:xfrm>
            <a:prstGeom prst="rect">
              <a:avLst/>
            </a:prstGeom>
            <a:noFill/>
          </p:spPr>
          <p:txBody>
            <a:bodyPr wrap="square" rtlCol="0">
              <a:spAutoFit/>
            </a:bodyPr>
            <a:lstStyle/>
            <a:p>
              <a:r>
                <a:rPr lang="en-US" smtClean="0"/>
                <a:t>0</a:t>
              </a:r>
              <a:endParaRPr lang="en-US"/>
            </a:p>
          </p:txBody>
        </p:sp>
      </p:grpSp>
      <p:sp>
        <p:nvSpPr>
          <p:cNvPr id="16" name="Oval 15"/>
          <p:cNvSpPr/>
          <p:nvPr/>
        </p:nvSpPr>
        <p:spPr>
          <a:xfrm>
            <a:off x="3352800" y="4724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9000" y="4648200"/>
            <a:ext cx="1524000" cy="523220"/>
          </a:xfrm>
          <a:prstGeom prst="rect">
            <a:avLst/>
          </a:prstGeom>
          <a:noFill/>
        </p:spPr>
        <p:txBody>
          <a:bodyPr wrap="square" rtlCol="0">
            <a:spAutoFit/>
          </a:bodyPr>
          <a:lstStyle/>
          <a:p>
            <a:r>
              <a:rPr lang="en-US" sz="1400" smtClean="0"/>
              <a:t>(</a:t>
            </a:r>
            <a:r>
              <a:rPr lang="en-US" sz="1400" err="1" smtClean="0"/>
              <a:t>p,q</a:t>
            </a:r>
            <a:r>
              <a:rPr lang="en-US" sz="1400" smtClean="0"/>
              <a:t>) = general strategy</a:t>
            </a:r>
            <a:endParaRPr lang="en-US" sz="1400"/>
          </a:p>
        </p:txBody>
      </p:sp>
      <p:sp>
        <p:nvSpPr>
          <p:cNvPr id="18" name="Oval 17"/>
          <p:cNvSpPr/>
          <p:nvPr/>
        </p:nvSpPr>
        <p:spPr>
          <a:xfrm>
            <a:off x="5029200" y="5257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29200" y="5943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19400" y="5943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29200" y="3733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895600" y="5638800"/>
            <a:ext cx="1371600" cy="307777"/>
          </a:xfrm>
          <a:prstGeom prst="rect">
            <a:avLst/>
          </a:prstGeom>
          <a:noFill/>
        </p:spPr>
        <p:txBody>
          <a:bodyPr wrap="square" rtlCol="0">
            <a:spAutoFit/>
          </a:bodyPr>
          <a:lstStyle/>
          <a:p>
            <a:r>
              <a:rPr lang="en-US" sz="1400" smtClean="0"/>
              <a:t>(0,0) = always D</a:t>
            </a:r>
            <a:endParaRPr lang="en-US" sz="1400"/>
          </a:p>
        </p:txBody>
      </p:sp>
      <p:sp>
        <p:nvSpPr>
          <p:cNvPr id="23" name="TextBox 22"/>
          <p:cNvSpPr txBox="1"/>
          <p:nvPr/>
        </p:nvSpPr>
        <p:spPr>
          <a:xfrm>
            <a:off x="5181600" y="3581400"/>
            <a:ext cx="1371600" cy="307777"/>
          </a:xfrm>
          <a:prstGeom prst="rect">
            <a:avLst/>
          </a:prstGeom>
          <a:noFill/>
        </p:spPr>
        <p:txBody>
          <a:bodyPr wrap="square" rtlCol="0">
            <a:spAutoFit/>
          </a:bodyPr>
          <a:lstStyle/>
          <a:p>
            <a:r>
              <a:rPr lang="en-US" sz="1400" smtClean="0"/>
              <a:t>(1,1) = always C</a:t>
            </a:r>
            <a:endParaRPr lang="en-US" sz="1400"/>
          </a:p>
        </p:txBody>
      </p:sp>
      <p:sp>
        <p:nvSpPr>
          <p:cNvPr id="24" name="TextBox 23"/>
          <p:cNvSpPr txBox="1"/>
          <p:nvPr/>
        </p:nvSpPr>
        <p:spPr>
          <a:xfrm>
            <a:off x="5181600" y="5867400"/>
            <a:ext cx="1371600" cy="307777"/>
          </a:xfrm>
          <a:prstGeom prst="rect">
            <a:avLst/>
          </a:prstGeom>
          <a:noFill/>
        </p:spPr>
        <p:txBody>
          <a:bodyPr wrap="square" rtlCol="0">
            <a:spAutoFit/>
          </a:bodyPr>
          <a:lstStyle/>
          <a:p>
            <a:r>
              <a:rPr lang="en-US" sz="1400" smtClean="0"/>
              <a:t>(1,0) = TFT</a:t>
            </a:r>
            <a:endParaRPr lang="en-US" sz="1400"/>
          </a:p>
        </p:txBody>
      </p:sp>
      <p:sp>
        <p:nvSpPr>
          <p:cNvPr id="25" name="TextBox 24"/>
          <p:cNvSpPr txBox="1"/>
          <p:nvPr/>
        </p:nvSpPr>
        <p:spPr>
          <a:xfrm>
            <a:off x="5105400" y="5181600"/>
            <a:ext cx="1905000" cy="307777"/>
          </a:xfrm>
          <a:prstGeom prst="rect">
            <a:avLst/>
          </a:prstGeom>
          <a:noFill/>
        </p:spPr>
        <p:txBody>
          <a:bodyPr wrap="square" rtlCol="0">
            <a:spAutoFit/>
          </a:bodyPr>
          <a:lstStyle/>
          <a:p>
            <a:r>
              <a:rPr lang="en-US" sz="1400" smtClean="0"/>
              <a:t>(1,1/3) = generous TFT</a:t>
            </a:r>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990600" y="609600"/>
            <a:ext cx="7048500" cy="3878322"/>
          </a:xfrm>
          <a:prstGeom prst="rect">
            <a:avLst/>
          </a:prstGeom>
          <a:noFill/>
          <a:ln w="9525">
            <a:noFill/>
            <a:miter lim="800000"/>
            <a:headEnd/>
            <a:tailEnd/>
          </a:ln>
          <a:effectLst/>
        </p:spPr>
      </p:pic>
      <p:sp>
        <p:nvSpPr>
          <p:cNvPr id="3" name="TextBox 2"/>
          <p:cNvSpPr txBox="1"/>
          <p:nvPr/>
        </p:nvSpPr>
        <p:spPr>
          <a:xfrm>
            <a:off x="533400" y="4648200"/>
            <a:ext cx="8077200" cy="2031325"/>
          </a:xfrm>
          <a:prstGeom prst="rect">
            <a:avLst/>
          </a:prstGeom>
          <a:noFill/>
        </p:spPr>
        <p:txBody>
          <a:bodyPr wrap="square" rtlCol="0">
            <a:spAutoFit/>
          </a:bodyPr>
          <a:lstStyle/>
          <a:p>
            <a:r>
              <a:rPr lang="en-US" smtClean="0"/>
              <a:t>Begin with 100 random strategies and run deterministic evolutionary dynamics </a:t>
            </a:r>
          </a:p>
          <a:p>
            <a:r>
              <a:rPr lang="en-US" smtClean="0"/>
              <a:t>(birth rate proportional to payoff).</a:t>
            </a:r>
          </a:p>
          <a:p>
            <a:pPr marL="342900" indent="-342900">
              <a:buAutoNum type="arabicPeriod"/>
            </a:pPr>
            <a:r>
              <a:rPr lang="en-US" smtClean="0"/>
              <a:t>Defectors win initially until suckers run low.</a:t>
            </a:r>
          </a:p>
          <a:p>
            <a:pPr marL="342900" indent="-342900">
              <a:buAutoNum type="arabicPeriod"/>
            </a:pPr>
            <a:r>
              <a:rPr lang="en-US" smtClean="0"/>
              <a:t>TFT invades all-D</a:t>
            </a:r>
          </a:p>
          <a:p>
            <a:pPr marL="342900" indent="-342900">
              <a:buAutoNum type="arabicPeriod"/>
            </a:pPr>
            <a:r>
              <a:rPr lang="en-US" smtClean="0"/>
              <a:t>GTFT invades TFT – stability is reached.</a:t>
            </a:r>
            <a:endParaRPr lang="en-US" smtClean="0"/>
          </a:p>
          <a:p>
            <a:pPr marL="342900" indent="-342900"/>
            <a:r>
              <a:rPr lang="en-US" smtClean="0"/>
              <a:t>Can prove GTFT is an ESS in this model. </a:t>
            </a:r>
          </a:p>
          <a:p>
            <a:pPr marL="342900" indent="-342900"/>
            <a:r>
              <a:rPr lang="en-US" smtClean="0"/>
              <a:t>Population fitness is maximized by GTFT and cooperation is insured.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772400" cy="6186309"/>
          </a:xfrm>
          <a:prstGeom prst="rect">
            <a:avLst/>
          </a:prstGeom>
          <a:noFill/>
        </p:spPr>
        <p:txBody>
          <a:bodyPr wrap="square" rtlCol="0">
            <a:spAutoFit/>
          </a:bodyPr>
          <a:lstStyle/>
          <a:p>
            <a:r>
              <a:rPr lang="en-US" smtClean="0"/>
              <a:t>In the case above, the strategy next round depended only on what the other player did last time.</a:t>
            </a:r>
          </a:p>
          <a:p>
            <a:r>
              <a:rPr lang="en-US" smtClean="0"/>
              <a:t>Nowak and Sigmund (Nature 1993) extended this to cases where the strategy can depend on what both players did last time.</a:t>
            </a:r>
          </a:p>
          <a:p>
            <a:endParaRPr lang="en-US" smtClean="0"/>
          </a:p>
          <a:p>
            <a:r>
              <a:rPr lang="en-US" smtClean="0"/>
              <a:t>Outcome last time (R, S, T, P) </a:t>
            </a:r>
            <a:r>
              <a:rPr lang="en-US" smtClean="0">
                <a:sym typeface="Wingdings" pitchFamily="2" charset="2"/>
              </a:rPr>
              <a:t> </a:t>
            </a:r>
            <a:r>
              <a:rPr lang="en-US" err="1" smtClean="0">
                <a:sym typeface="Wingdings" pitchFamily="2" charset="2"/>
              </a:rPr>
              <a:t>prob</a:t>
            </a:r>
            <a:r>
              <a:rPr lang="en-US" smtClean="0">
                <a:sym typeface="Wingdings" pitchFamily="2" charset="2"/>
              </a:rPr>
              <a:t> of cooperating this time (p</a:t>
            </a:r>
            <a:r>
              <a:rPr lang="en-US" baseline="-25000" smtClean="0">
                <a:sym typeface="Wingdings" pitchFamily="2" charset="2"/>
              </a:rPr>
              <a:t>1</a:t>
            </a:r>
            <a:r>
              <a:rPr lang="en-US" smtClean="0">
                <a:sym typeface="Wingdings" pitchFamily="2" charset="2"/>
              </a:rPr>
              <a:t>, p</a:t>
            </a:r>
            <a:r>
              <a:rPr lang="en-US" baseline="-25000" smtClean="0">
                <a:sym typeface="Wingdings" pitchFamily="2" charset="2"/>
              </a:rPr>
              <a:t>2</a:t>
            </a:r>
            <a:r>
              <a:rPr lang="en-US" smtClean="0">
                <a:sym typeface="Wingdings" pitchFamily="2" charset="2"/>
              </a:rPr>
              <a:t>, p</a:t>
            </a:r>
            <a:r>
              <a:rPr lang="en-US" baseline="-25000" smtClean="0">
                <a:sym typeface="Wingdings" pitchFamily="2" charset="2"/>
              </a:rPr>
              <a:t>3</a:t>
            </a:r>
            <a:r>
              <a:rPr lang="en-US" smtClean="0">
                <a:sym typeface="Wingdings" pitchFamily="2" charset="2"/>
              </a:rPr>
              <a:t>, p</a:t>
            </a:r>
            <a:r>
              <a:rPr lang="en-US" baseline="-25000" smtClean="0">
                <a:sym typeface="Wingdings" pitchFamily="2" charset="2"/>
              </a:rPr>
              <a:t>4</a:t>
            </a:r>
            <a:r>
              <a:rPr lang="en-US" smtClean="0">
                <a:sym typeface="Wingdings" pitchFamily="2" charset="2"/>
              </a:rPr>
              <a:t>)</a:t>
            </a:r>
          </a:p>
          <a:p>
            <a:endParaRPr lang="en-US" smtClean="0">
              <a:sym typeface="Wingdings" pitchFamily="2" charset="2"/>
            </a:endParaRPr>
          </a:p>
          <a:p>
            <a:r>
              <a:rPr lang="en-US" smtClean="0">
                <a:sym typeface="Wingdings" pitchFamily="2" charset="2"/>
              </a:rPr>
              <a:t>TFT is (1, 0, 1, 0)</a:t>
            </a:r>
          </a:p>
          <a:p>
            <a:r>
              <a:rPr lang="en-US" smtClean="0">
                <a:sym typeface="Wingdings" pitchFamily="2" charset="2"/>
              </a:rPr>
              <a:t>GTFT is (1, 1/3, 1, 1/3)</a:t>
            </a:r>
          </a:p>
          <a:p>
            <a:endParaRPr lang="en-US" smtClean="0">
              <a:sym typeface="Wingdings" pitchFamily="2" charset="2"/>
            </a:endParaRPr>
          </a:p>
          <a:p>
            <a:r>
              <a:rPr lang="en-US" smtClean="0">
                <a:sym typeface="Wingdings" pitchFamily="2" charset="2"/>
              </a:rPr>
              <a:t>Showed that another strategy Pavlov (1, 0, 0, 1) usually evolves in this case.</a:t>
            </a:r>
          </a:p>
          <a:p>
            <a:r>
              <a:rPr lang="en-US" smtClean="0">
                <a:sym typeface="Wingdings" pitchFamily="2" charset="2"/>
              </a:rPr>
              <a:t>Pavlov is a ‘reflex’ strategy that carries on doing the same thing if it did well last time. It is also called win-stay, lose-shift. </a:t>
            </a:r>
          </a:p>
          <a:p>
            <a:r>
              <a:rPr lang="en-US" smtClean="0">
                <a:sym typeface="Wingdings" pitchFamily="2" charset="2"/>
              </a:rPr>
              <a:t>If outcome was R, Pavlov is happy and keeps cooperating.</a:t>
            </a:r>
          </a:p>
          <a:p>
            <a:r>
              <a:rPr lang="en-US" smtClean="0">
                <a:sym typeface="Wingdings" pitchFamily="2" charset="2"/>
              </a:rPr>
              <a:t>If outcome was T, Pavlov is happy and keeps defecting.</a:t>
            </a:r>
          </a:p>
          <a:p>
            <a:r>
              <a:rPr lang="en-US" smtClean="0">
                <a:sym typeface="Wingdings" pitchFamily="2" charset="2"/>
              </a:rPr>
              <a:t>If outcome was S or P, Pavlov is unhappy and shifts to the other strategy.</a:t>
            </a:r>
          </a:p>
          <a:p>
            <a:endParaRPr lang="en-US" smtClean="0">
              <a:sym typeface="Wingdings" pitchFamily="2" charset="2"/>
            </a:endParaRPr>
          </a:p>
          <a:p>
            <a:r>
              <a:rPr lang="en-US" smtClean="0">
                <a:sym typeface="Wingdings" pitchFamily="2" charset="2"/>
              </a:rPr>
              <a:t>Typical simulation:</a:t>
            </a:r>
            <a:endParaRPr lang="en-US" smtClean="0">
              <a:sym typeface="Wingdings" pitchFamily="2" charset="2"/>
            </a:endParaRPr>
          </a:p>
          <a:p>
            <a:r>
              <a:rPr lang="en-US" smtClean="0">
                <a:sym typeface="Wingdings" pitchFamily="2" charset="2"/>
              </a:rPr>
              <a:t>Random strategies  D  TFT  GTFT  too much C  back to D</a:t>
            </a:r>
          </a:p>
          <a:p>
            <a:r>
              <a:rPr lang="en-US" smtClean="0">
                <a:sym typeface="Wingdings" pitchFamily="2" charset="2"/>
              </a:rPr>
              <a:t>	</a:t>
            </a:r>
            <a:r>
              <a:rPr lang="en-US" smtClean="0">
                <a:sym typeface="Wingdings" pitchFamily="2" charset="2"/>
              </a:rPr>
              <a:t>	              or        GTFT  Pavlov</a:t>
            </a:r>
          </a:p>
          <a:p>
            <a:r>
              <a:rPr lang="en-US" smtClean="0">
                <a:sym typeface="Wingdings" pitchFamily="2" charset="2"/>
              </a:rPr>
              <a:t>Pavlov cannot evolve directly from D. It needs TFT to invade D first.</a:t>
            </a:r>
          </a:p>
          <a:p>
            <a:r>
              <a:rPr lang="en-US" smtClean="0">
                <a:sym typeface="Wingdings" pitchFamily="2" charset="2"/>
              </a:rPr>
              <a:t>But Pavlov is more stable once it is formed.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620000" cy="646331"/>
          </a:xfrm>
          <a:prstGeom prst="rect">
            <a:avLst/>
          </a:prstGeom>
          <a:solidFill>
            <a:srgbClr val="00B0F0"/>
          </a:solidFill>
        </p:spPr>
        <p:txBody>
          <a:bodyPr wrap="square" rtlCol="0">
            <a:spAutoFit/>
          </a:bodyPr>
          <a:lstStyle/>
          <a:p>
            <a:pPr algn="ctr"/>
            <a:r>
              <a:rPr lang="en-US" smtClean="0"/>
              <a:t>The Major Transitions in Evolution</a:t>
            </a:r>
          </a:p>
          <a:p>
            <a:pPr algn="ctr"/>
            <a:r>
              <a:rPr lang="en-US" smtClean="0"/>
              <a:t>B</a:t>
            </a:r>
            <a:r>
              <a:rPr lang="en-US" smtClean="0"/>
              <a:t>ook </a:t>
            </a:r>
            <a:r>
              <a:rPr lang="en-US" smtClean="0"/>
              <a:t>by John Maynard Smith and </a:t>
            </a:r>
            <a:r>
              <a:rPr lang="en-US" err="1" smtClean="0"/>
              <a:t>Eors</a:t>
            </a:r>
            <a:r>
              <a:rPr lang="en-US" smtClean="0"/>
              <a:t> </a:t>
            </a:r>
            <a:r>
              <a:rPr lang="en-US" err="1" smtClean="0"/>
              <a:t>Szathmary</a:t>
            </a:r>
            <a:r>
              <a:rPr lang="en-US" smtClean="0"/>
              <a:t> (1995)</a:t>
            </a:r>
            <a:endParaRPr lang="en-US"/>
          </a:p>
        </p:txBody>
      </p:sp>
      <p:sp>
        <p:nvSpPr>
          <p:cNvPr id="3" name="TextBox 2"/>
          <p:cNvSpPr txBox="1"/>
          <p:nvPr/>
        </p:nvSpPr>
        <p:spPr>
          <a:xfrm>
            <a:off x="609600" y="1524000"/>
            <a:ext cx="8077200" cy="4801314"/>
          </a:xfrm>
          <a:prstGeom prst="rect">
            <a:avLst/>
          </a:prstGeom>
          <a:noFill/>
        </p:spPr>
        <p:txBody>
          <a:bodyPr wrap="square" rtlCol="0">
            <a:spAutoFit/>
          </a:bodyPr>
          <a:lstStyle/>
          <a:p>
            <a:r>
              <a:rPr lang="en-US" smtClean="0"/>
              <a:t>The increase in complexity of organisms over time has depended on a small number of major transitions in the way genetic information is transmitted.</a:t>
            </a:r>
          </a:p>
          <a:p>
            <a:endParaRPr lang="en-US" smtClean="0"/>
          </a:p>
          <a:p>
            <a:r>
              <a:rPr lang="en-US" smtClean="0"/>
              <a:t>Caveat - How do we measure complexity?   Number of genes? Number of cell types?</a:t>
            </a:r>
          </a:p>
          <a:p>
            <a:r>
              <a:rPr lang="en-US" smtClean="0"/>
              <a:t>Simple organisms have also survived alongside the complex ones.</a:t>
            </a:r>
          </a:p>
          <a:p>
            <a:endParaRPr lang="en-US" smtClean="0"/>
          </a:p>
          <a:p>
            <a:r>
              <a:rPr lang="en-US" smtClean="0"/>
              <a:t>They list Eight Major Transitions with the following common features:</a:t>
            </a:r>
          </a:p>
          <a:p>
            <a:endParaRPr lang="en-US" smtClean="0"/>
          </a:p>
          <a:p>
            <a:r>
              <a:rPr lang="en-US" smtClean="0"/>
              <a:t>1. Integration of lower level units to form a higher level structure. Selection at the higher level has to overcome disruptive selection at the lower level.</a:t>
            </a:r>
            <a:endParaRPr lang="en-US" smtClean="0"/>
          </a:p>
          <a:p>
            <a:r>
              <a:rPr lang="en-US" smtClean="0"/>
              <a:t>2. Division of </a:t>
            </a:r>
            <a:r>
              <a:rPr lang="en-US" err="1" smtClean="0"/>
              <a:t>labour</a:t>
            </a:r>
            <a:r>
              <a:rPr lang="en-US" smtClean="0"/>
              <a:t>. Different units do different jobs when they used to all do the same job.</a:t>
            </a:r>
            <a:endParaRPr lang="en-US" smtClean="0"/>
          </a:p>
          <a:p>
            <a:r>
              <a:rPr lang="en-US" smtClean="0"/>
              <a:t>3. Change in the language by which information is transmitted </a:t>
            </a:r>
          </a:p>
          <a:p>
            <a:r>
              <a:rPr lang="en-US" smtClean="0"/>
              <a:t>(e.g. RNA </a:t>
            </a:r>
            <a:r>
              <a:rPr lang="en-US" smtClean="0">
                <a:sym typeface="Wingdings" pitchFamily="2" charset="2"/>
              </a:rPr>
              <a:t> DNA/Proteins, gene regulation and </a:t>
            </a:r>
            <a:r>
              <a:rPr lang="en-US" err="1" smtClean="0">
                <a:sym typeface="Wingdings" pitchFamily="2" charset="2"/>
              </a:rPr>
              <a:t>epigenetics</a:t>
            </a:r>
            <a:r>
              <a:rPr lang="en-US" smtClean="0">
                <a:sym typeface="Wingdings" pitchFamily="2" charset="2"/>
              </a:rPr>
              <a:t>, cultural evolution and  human language)</a:t>
            </a:r>
            <a:r>
              <a:rPr lang="en-US" smtClean="0"/>
              <a:t> .</a:t>
            </a:r>
          </a:p>
          <a:p>
            <a:endParaRPr lang="en-US" smtClean="0"/>
          </a:p>
          <a:p>
            <a:r>
              <a:rPr lang="en-US" smtClean="0"/>
              <a:t>Think how these features apply in the transitions below…</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0" y="2362200"/>
            <a:ext cx="6348413" cy="3127580"/>
          </a:xfrm>
          <a:prstGeom prst="rect">
            <a:avLst/>
          </a:prstGeom>
          <a:noFill/>
          <a:ln w="9525">
            <a:noFill/>
            <a:miter lim="800000"/>
            <a:headEnd/>
            <a:tailEnd/>
          </a:ln>
          <a:effectLst/>
        </p:spPr>
      </p:pic>
      <p:sp>
        <p:nvSpPr>
          <p:cNvPr id="3" name="TextBox 2"/>
          <p:cNvSpPr txBox="1"/>
          <p:nvPr/>
        </p:nvSpPr>
        <p:spPr>
          <a:xfrm>
            <a:off x="990600" y="152400"/>
            <a:ext cx="7315200" cy="369332"/>
          </a:xfrm>
          <a:prstGeom prst="rect">
            <a:avLst/>
          </a:prstGeom>
          <a:solidFill>
            <a:srgbClr val="00B0F0"/>
          </a:solidFill>
        </p:spPr>
        <p:txBody>
          <a:bodyPr wrap="square" rtlCol="0">
            <a:spAutoFit/>
          </a:bodyPr>
          <a:lstStyle/>
          <a:p>
            <a:r>
              <a:rPr lang="en-US" smtClean="0"/>
              <a:t>Deterministic spatial prisoners dilemma – Nowak and May, Nature (1992)</a:t>
            </a:r>
            <a:endParaRPr lang="en-US"/>
          </a:p>
        </p:txBody>
      </p:sp>
      <p:graphicFrame>
        <p:nvGraphicFramePr>
          <p:cNvPr id="4" name="Group 28"/>
          <p:cNvGraphicFramePr>
            <a:graphicFrameLocks noGrp="1"/>
          </p:cNvGraphicFramePr>
          <p:nvPr/>
        </p:nvGraphicFramePr>
        <p:xfrm>
          <a:off x="533400" y="685800"/>
          <a:ext cx="1524000" cy="1554480"/>
        </p:xfrm>
        <a:graphic>
          <a:graphicData uri="http://schemas.openxmlformats.org/drawingml/2006/table">
            <a:tbl>
              <a:tblPr/>
              <a:tblGrid>
                <a:gridCol w="508000"/>
                <a:gridCol w="508000"/>
                <a:gridCol w="5080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oup 28"/>
          <p:cNvGraphicFramePr>
            <a:graphicFrameLocks noGrp="1"/>
          </p:cNvGraphicFramePr>
          <p:nvPr/>
        </p:nvGraphicFramePr>
        <p:xfrm>
          <a:off x="4724400" y="762000"/>
          <a:ext cx="1524000" cy="1554480"/>
        </p:xfrm>
        <a:graphic>
          <a:graphicData uri="http://schemas.openxmlformats.org/drawingml/2006/table">
            <a:tbl>
              <a:tblPr/>
              <a:tblGrid>
                <a:gridCol w="508000"/>
                <a:gridCol w="508000"/>
                <a:gridCol w="5080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6477000" y="685800"/>
            <a:ext cx="2209800" cy="1569660"/>
          </a:xfrm>
          <a:prstGeom prst="rect">
            <a:avLst/>
          </a:prstGeom>
          <a:noFill/>
        </p:spPr>
        <p:txBody>
          <a:bodyPr wrap="square" rtlCol="0">
            <a:spAutoFit/>
          </a:bodyPr>
          <a:lstStyle/>
          <a:p>
            <a:r>
              <a:rPr lang="en-US" sz="1600" smtClean="0"/>
              <a:t>Each individual plays 8 surrounding sites plus a copy of itself. The central site is occupied by a copy of the strategy that does best of the 9.</a:t>
            </a:r>
            <a:endParaRPr lang="en-US" sz="1600"/>
          </a:p>
        </p:txBody>
      </p:sp>
      <p:sp>
        <p:nvSpPr>
          <p:cNvPr id="7" name="TextBox 6"/>
          <p:cNvSpPr txBox="1"/>
          <p:nvPr/>
        </p:nvSpPr>
        <p:spPr>
          <a:xfrm>
            <a:off x="2133600" y="914400"/>
            <a:ext cx="2209800" cy="830997"/>
          </a:xfrm>
          <a:prstGeom prst="rect">
            <a:avLst/>
          </a:prstGeom>
          <a:noFill/>
        </p:spPr>
        <p:txBody>
          <a:bodyPr wrap="square" rtlCol="0">
            <a:spAutoFit/>
          </a:bodyPr>
          <a:lstStyle/>
          <a:p>
            <a:r>
              <a:rPr lang="en-US" sz="1600" smtClean="0"/>
              <a:t>Single round prisoners dilemma with strategies C or D only.</a:t>
            </a:r>
            <a:endParaRPr lang="en-US" sz="1600"/>
          </a:p>
        </p:txBody>
      </p:sp>
      <p:sp>
        <p:nvSpPr>
          <p:cNvPr id="8" name="TextBox 7"/>
          <p:cNvSpPr txBox="1"/>
          <p:nvPr/>
        </p:nvSpPr>
        <p:spPr>
          <a:xfrm>
            <a:off x="1905000" y="5562600"/>
            <a:ext cx="5638800" cy="1077218"/>
          </a:xfrm>
          <a:prstGeom prst="rect">
            <a:avLst/>
          </a:prstGeom>
          <a:noFill/>
        </p:spPr>
        <p:txBody>
          <a:bodyPr wrap="square" rtlCol="0">
            <a:spAutoFit/>
          </a:bodyPr>
          <a:lstStyle/>
          <a:p>
            <a:r>
              <a:rPr lang="en-US" sz="1600" smtClean="0"/>
              <a:t>Blue = C that was previously C;  Green = C that was previously D;</a:t>
            </a:r>
          </a:p>
          <a:p>
            <a:r>
              <a:rPr lang="en-US" sz="1600" smtClean="0"/>
              <a:t>Red </a:t>
            </a:r>
            <a:r>
              <a:rPr lang="en-US" sz="1600" smtClean="0"/>
              <a:t>= </a:t>
            </a:r>
            <a:r>
              <a:rPr lang="en-US" sz="1600" smtClean="0"/>
              <a:t>D </a:t>
            </a:r>
            <a:r>
              <a:rPr lang="en-US" sz="1600" smtClean="0"/>
              <a:t>that was previously </a:t>
            </a:r>
            <a:r>
              <a:rPr lang="en-US" sz="1600" smtClean="0"/>
              <a:t>D;  Yellow </a:t>
            </a:r>
            <a:r>
              <a:rPr lang="en-US" sz="1600" smtClean="0"/>
              <a:t>= </a:t>
            </a:r>
            <a:r>
              <a:rPr lang="en-US" sz="1600" smtClean="0"/>
              <a:t>D </a:t>
            </a:r>
            <a:r>
              <a:rPr lang="en-US" sz="1600" smtClean="0"/>
              <a:t>that was previously </a:t>
            </a:r>
            <a:r>
              <a:rPr lang="en-US" sz="1600" smtClean="0"/>
              <a:t>C.</a:t>
            </a:r>
          </a:p>
          <a:p>
            <a:endParaRPr lang="en-US" sz="1600" smtClean="0"/>
          </a:p>
          <a:p>
            <a:r>
              <a:rPr lang="en-US" sz="1600" smtClean="0"/>
              <a:t> Spatial clustering </a:t>
            </a:r>
            <a:r>
              <a:rPr lang="en-US" sz="1600" err="1" smtClean="0"/>
              <a:t>favours</a:t>
            </a:r>
            <a:r>
              <a:rPr lang="en-US" sz="1600" smtClean="0"/>
              <a:t> evolution of cooperators</a:t>
            </a:r>
            <a:endParaRPr 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05000" y="304800"/>
            <a:ext cx="5562600" cy="5549633"/>
          </a:xfrm>
          <a:prstGeom prst="rect">
            <a:avLst/>
          </a:prstGeom>
          <a:noFill/>
          <a:ln w="9525">
            <a:noFill/>
            <a:miter lim="800000"/>
            <a:headEnd/>
            <a:tailEnd/>
          </a:ln>
          <a:effectLst/>
        </p:spPr>
      </p:pic>
      <p:sp>
        <p:nvSpPr>
          <p:cNvPr id="3" name="TextBox 2"/>
          <p:cNvSpPr txBox="1"/>
          <p:nvPr/>
        </p:nvSpPr>
        <p:spPr>
          <a:xfrm>
            <a:off x="1447800" y="6019800"/>
            <a:ext cx="6858000" cy="369332"/>
          </a:xfrm>
          <a:prstGeom prst="rect">
            <a:avLst/>
          </a:prstGeom>
          <a:noFill/>
        </p:spPr>
        <p:txBody>
          <a:bodyPr wrap="square" rtlCol="0">
            <a:spAutoFit/>
          </a:bodyPr>
          <a:lstStyle/>
          <a:p>
            <a:r>
              <a:rPr lang="en-US" smtClean="0"/>
              <a:t>Kaleidoscope patterns produced by a single D beginning in a field of C</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a:stretch>
            <a:fillRect/>
          </a:stretch>
        </p:blipFill>
        <p:spPr bwMode="auto">
          <a:xfrm>
            <a:off x="228600" y="533400"/>
            <a:ext cx="1723869" cy="5943600"/>
          </a:xfrm>
          <a:prstGeom prst="rect">
            <a:avLst/>
          </a:prstGeom>
          <a:noFill/>
          <a:ln w="9525">
            <a:noFill/>
            <a:miter lim="800000"/>
            <a:headEnd/>
            <a:tailEnd/>
          </a:ln>
          <a:effectLst/>
        </p:spPr>
      </p:pic>
      <p:sp>
        <p:nvSpPr>
          <p:cNvPr id="4" name="TextBox 3"/>
          <p:cNvSpPr txBox="1"/>
          <p:nvPr/>
        </p:nvSpPr>
        <p:spPr>
          <a:xfrm>
            <a:off x="1143000" y="152400"/>
            <a:ext cx="6781800" cy="369332"/>
          </a:xfrm>
          <a:prstGeom prst="rect">
            <a:avLst/>
          </a:prstGeom>
          <a:solidFill>
            <a:srgbClr val="00B0F0"/>
          </a:solidFill>
        </p:spPr>
        <p:txBody>
          <a:bodyPr wrap="square" rtlCol="0">
            <a:spAutoFit/>
          </a:bodyPr>
          <a:lstStyle/>
          <a:p>
            <a:r>
              <a:rPr lang="en-US" smtClean="0"/>
              <a:t>Five Rules for the Evolution of Cooperation – Nowak – Science (2006)</a:t>
            </a:r>
            <a:endParaRPr lang="en-US"/>
          </a:p>
        </p:txBody>
      </p:sp>
      <p:sp>
        <p:nvSpPr>
          <p:cNvPr id="5" name="TextBox 4"/>
          <p:cNvSpPr txBox="1"/>
          <p:nvPr/>
        </p:nvSpPr>
        <p:spPr>
          <a:xfrm>
            <a:off x="2057400" y="685800"/>
            <a:ext cx="6705600" cy="5509200"/>
          </a:xfrm>
          <a:prstGeom prst="rect">
            <a:avLst/>
          </a:prstGeom>
          <a:noFill/>
        </p:spPr>
        <p:txBody>
          <a:bodyPr wrap="square" rtlCol="0">
            <a:spAutoFit/>
          </a:bodyPr>
          <a:lstStyle/>
          <a:p>
            <a:r>
              <a:rPr lang="en-US" sz="1600" smtClean="0"/>
              <a:t>Hamilton’s theory of kin selection/inclusive fitness.</a:t>
            </a:r>
          </a:p>
          <a:p>
            <a:r>
              <a:rPr lang="en-US" sz="1600" smtClean="0"/>
              <a:t>It pays to help relatives who have the same genes as you. Genes are selfish but the resulting </a:t>
            </a:r>
            <a:r>
              <a:rPr lang="en-US" sz="1600" err="1" smtClean="0"/>
              <a:t>behaviour</a:t>
            </a:r>
            <a:r>
              <a:rPr lang="en-US" sz="1600" smtClean="0"/>
              <a:t> is altruistic. Particularly relevant to social insects.</a:t>
            </a:r>
          </a:p>
          <a:p>
            <a:endParaRPr lang="en-US" sz="1600" smtClean="0"/>
          </a:p>
          <a:p>
            <a:r>
              <a:rPr lang="en-US" sz="1600" smtClean="0"/>
              <a:t>This is the Iterated Prisoner’s Dilemma.</a:t>
            </a:r>
          </a:p>
          <a:p>
            <a:r>
              <a:rPr lang="en-US" sz="1600" smtClean="0"/>
              <a:t>It pays to cooperate because you will see the same guy again soon.</a:t>
            </a:r>
          </a:p>
          <a:p>
            <a:endParaRPr lang="en-US" sz="1600" smtClean="0"/>
          </a:p>
          <a:p>
            <a:r>
              <a:rPr lang="en-US" sz="1600" smtClean="0"/>
              <a:t>This means that you help someone who you are not likely to see again.</a:t>
            </a:r>
          </a:p>
          <a:p>
            <a:r>
              <a:rPr lang="en-US" sz="1600" smtClean="0"/>
              <a:t>Being nice gets you a good reputation.</a:t>
            </a:r>
          </a:p>
          <a:p>
            <a:r>
              <a:rPr lang="en-US" sz="1600" smtClean="0"/>
              <a:t>People cooperate with others who have a good reputation.</a:t>
            </a:r>
          </a:p>
          <a:p>
            <a:endParaRPr lang="en-US" sz="1600" smtClean="0"/>
          </a:p>
          <a:p>
            <a:endParaRPr lang="en-US" sz="1600" smtClean="0"/>
          </a:p>
          <a:p>
            <a:r>
              <a:rPr lang="en-US" sz="1600" smtClean="0"/>
              <a:t>Individuals interact with others who are close in space (lattice model) or in a social network. Clusters of </a:t>
            </a:r>
            <a:r>
              <a:rPr lang="en-US" sz="1600" err="1" smtClean="0"/>
              <a:t>neighbouring</a:t>
            </a:r>
            <a:r>
              <a:rPr lang="en-US" sz="1600" smtClean="0"/>
              <a:t> cooperators arise that help one another and survive in the presence of defectors. In a well-mixed system, defectors would take over.</a:t>
            </a:r>
          </a:p>
          <a:p>
            <a:endParaRPr lang="en-US" sz="1600" smtClean="0"/>
          </a:p>
          <a:p>
            <a:endParaRPr lang="en-US" sz="1600" smtClean="0"/>
          </a:p>
          <a:p>
            <a:r>
              <a:rPr lang="en-US" sz="1600" smtClean="0"/>
              <a:t>Cooperators help members of their own group. Groups with more cooperators grow faster and divide. Groups that are overrun by defectors divide more slowly. Cooperators can survive, whereas defectors would take over in a well-mixed system.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bloggang.com/data/c/cryptomnesia/picture/1297431828.jpg"/>
          <p:cNvPicPr>
            <a:picLocks noChangeAspect="1" noChangeArrowheads="1"/>
          </p:cNvPicPr>
          <p:nvPr/>
        </p:nvPicPr>
        <p:blipFill>
          <a:blip r:embed="rId2"/>
          <a:srcRect/>
          <a:stretch>
            <a:fillRect/>
          </a:stretch>
        </p:blipFill>
        <p:spPr bwMode="auto">
          <a:xfrm>
            <a:off x="609600" y="1524000"/>
            <a:ext cx="2181666" cy="4762500"/>
          </a:xfrm>
          <a:prstGeom prst="rect">
            <a:avLst/>
          </a:prstGeom>
          <a:noFill/>
        </p:spPr>
      </p:pic>
      <p:sp>
        <p:nvSpPr>
          <p:cNvPr id="4" name="TextBox 3"/>
          <p:cNvSpPr txBox="1"/>
          <p:nvPr/>
        </p:nvSpPr>
        <p:spPr>
          <a:xfrm>
            <a:off x="1219200" y="457200"/>
            <a:ext cx="7086600" cy="923330"/>
          </a:xfrm>
          <a:prstGeom prst="rect">
            <a:avLst/>
          </a:prstGeom>
          <a:solidFill>
            <a:srgbClr val="00B0F0"/>
          </a:solidFill>
        </p:spPr>
        <p:txBody>
          <a:bodyPr wrap="square" rtlCol="0">
            <a:spAutoFit/>
          </a:bodyPr>
          <a:lstStyle/>
          <a:p>
            <a:r>
              <a:rPr lang="en-US" smtClean="0"/>
              <a:t>1. Replicating molecules </a:t>
            </a:r>
            <a:r>
              <a:rPr lang="en-US" smtClean="0">
                <a:sym typeface="Wingdings" pitchFamily="2" charset="2"/>
              </a:rPr>
              <a:t> Populations of molecules in compartments</a:t>
            </a:r>
          </a:p>
          <a:p>
            <a:r>
              <a:rPr lang="en-US" smtClean="0">
                <a:sym typeface="Wingdings" pitchFamily="2" charset="2"/>
              </a:rPr>
              <a:t>2. Independent replicators  Chromosomes</a:t>
            </a:r>
          </a:p>
          <a:p>
            <a:r>
              <a:rPr lang="en-US" smtClean="0">
                <a:sym typeface="Wingdings" pitchFamily="2" charset="2"/>
              </a:rPr>
              <a:t>3. RNA World  DNA + Protein</a:t>
            </a:r>
            <a:endParaRPr lang="en-US"/>
          </a:p>
        </p:txBody>
      </p:sp>
      <p:pic>
        <p:nvPicPr>
          <p:cNvPr id="5" name="Picture 2" descr="http://preuniversity.grkraj.org/html/2_CELL_DIVISION_files/image002.gif"/>
          <p:cNvPicPr>
            <a:picLocks noChangeAspect="1" noChangeArrowheads="1"/>
          </p:cNvPicPr>
          <p:nvPr/>
        </p:nvPicPr>
        <p:blipFill>
          <a:blip r:embed="rId3"/>
          <a:srcRect/>
          <a:stretch>
            <a:fillRect/>
          </a:stretch>
        </p:blipFill>
        <p:spPr bwMode="auto">
          <a:xfrm>
            <a:off x="6172200" y="1752600"/>
            <a:ext cx="2438400" cy="3491848"/>
          </a:xfrm>
          <a:prstGeom prst="rect">
            <a:avLst/>
          </a:prstGeom>
          <a:noFill/>
        </p:spPr>
      </p:pic>
      <p:sp>
        <p:nvSpPr>
          <p:cNvPr id="6" name="TextBox 5"/>
          <p:cNvSpPr txBox="1"/>
          <p:nvPr/>
        </p:nvSpPr>
        <p:spPr>
          <a:xfrm>
            <a:off x="6248400" y="5410200"/>
            <a:ext cx="2286000" cy="923330"/>
          </a:xfrm>
          <a:prstGeom prst="rect">
            <a:avLst/>
          </a:prstGeom>
          <a:noFill/>
        </p:spPr>
        <p:txBody>
          <a:bodyPr wrap="square" rtlCol="0">
            <a:spAutoFit/>
          </a:bodyPr>
          <a:lstStyle/>
          <a:p>
            <a:r>
              <a:rPr lang="en-US" smtClean="0"/>
              <a:t>Bacterial genome replication ensures genes work as a team</a:t>
            </a:r>
            <a:endParaRPr lang="en-US"/>
          </a:p>
        </p:txBody>
      </p:sp>
      <p:grpSp>
        <p:nvGrpSpPr>
          <p:cNvPr id="7" name="Group 42"/>
          <p:cNvGrpSpPr>
            <a:grpSpLocks/>
          </p:cNvGrpSpPr>
          <p:nvPr/>
        </p:nvGrpSpPr>
        <p:grpSpPr bwMode="auto">
          <a:xfrm>
            <a:off x="2667000" y="2057400"/>
            <a:ext cx="3429000" cy="1600200"/>
            <a:chOff x="1584" y="3067"/>
            <a:chExt cx="2976" cy="943"/>
          </a:xfrm>
        </p:grpSpPr>
        <p:sp>
          <p:nvSpPr>
            <p:cNvPr id="8" name="Oval 4"/>
            <p:cNvSpPr>
              <a:spLocks noChangeArrowheads="1"/>
            </p:cNvSpPr>
            <p:nvPr/>
          </p:nvSpPr>
          <p:spPr bwMode="auto">
            <a:xfrm>
              <a:off x="1584" y="3381"/>
              <a:ext cx="501" cy="367"/>
            </a:xfrm>
            <a:prstGeom prst="ellipse">
              <a:avLst/>
            </a:prstGeom>
            <a:noFill/>
            <a:ln w="9525">
              <a:solidFill>
                <a:schemeClr val="tx1"/>
              </a:solidFill>
              <a:round/>
              <a:headEnd/>
              <a:tailEnd/>
            </a:ln>
            <a:effectLst/>
          </p:spPr>
          <p:txBody>
            <a:bodyPr wrap="none" anchor="ctr"/>
            <a:lstStyle/>
            <a:p>
              <a:endParaRPr lang="en-US"/>
            </a:p>
          </p:txBody>
        </p:sp>
        <p:sp>
          <p:nvSpPr>
            <p:cNvPr id="9" name="Rectangle 5"/>
            <p:cNvSpPr>
              <a:spLocks noChangeArrowheads="1"/>
            </p:cNvSpPr>
            <p:nvPr/>
          </p:nvSpPr>
          <p:spPr bwMode="auto">
            <a:xfrm>
              <a:off x="1731" y="3433"/>
              <a:ext cx="177" cy="27"/>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0" name="Rectangle 6"/>
            <p:cNvSpPr>
              <a:spLocks noChangeArrowheads="1"/>
            </p:cNvSpPr>
            <p:nvPr/>
          </p:nvSpPr>
          <p:spPr bwMode="auto">
            <a:xfrm>
              <a:off x="1672" y="3486"/>
              <a:ext cx="177" cy="26"/>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11" name="Rectangle 7"/>
            <p:cNvSpPr>
              <a:spLocks noChangeArrowheads="1"/>
            </p:cNvSpPr>
            <p:nvPr/>
          </p:nvSpPr>
          <p:spPr bwMode="auto">
            <a:xfrm>
              <a:off x="1820" y="3538"/>
              <a:ext cx="177" cy="27"/>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2" name="Rectangle 8"/>
            <p:cNvSpPr>
              <a:spLocks noChangeArrowheads="1"/>
            </p:cNvSpPr>
            <p:nvPr/>
          </p:nvSpPr>
          <p:spPr bwMode="auto">
            <a:xfrm>
              <a:off x="1849" y="3591"/>
              <a:ext cx="177" cy="26"/>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13" name="Rectangle 9"/>
            <p:cNvSpPr>
              <a:spLocks noChangeArrowheads="1"/>
            </p:cNvSpPr>
            <p:nvPr/>
          </p:nvSpPr>
          <p:spPr bwMode="auto">
            <a:xfrm>
              <a:off x="1672" y="3643"/>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4" name="Oval 10"/>
            <p:cNvSpPr>
              <a:spLocks noChangeArrowheads="1"/>
            </p:cNvSpPr>
            <p:nvPr/>
          </p:nvSpPr>
          <p:spPr bwMode="auto">
            <a:xfrm>
              <a:off x="2527" y="3277"/>
              <a:ext cx="678" cy="523"/>
            </a:xfrm>
            <a:prstGeom prst="ellipse">
              <a:avLst/>
            </a:prstGeom>
            <a:noFill/>
            <a:ln w="9525">
              <a:solidFill>
                <a:schemeClr val="tx1"/>
              </a:solidFill>
              <a:round/>
              <a:headEnd/>
              <a:tailEnd/>
            </a:ln>
            <a:effectLst/>
          </p:spPr>
          <p:txBody>
            <a:bodyPr wrap="none" anchor="ctr"/>
            <a:lstStyle/>
            <a:p>
              <a:endParaRPr lang="en-US"/>
            </a:p>
          </p:txBody>
        </p:sp>
        <p:sp>
          <p:nvSpPr>
            <p:cNvPr id="15" name="Rectangle 11"/>
            <p:cNvSpPr>
              <a:spLocks noChangeArrowheads="1"/>
            </p:cNvSpPr>
            <p:nvPr/>
          </p:nvSpPr>
          <p:spPr bwMode="auto">
            <a:xfrm>
              <a:off x="2704" y="3722"/>
              <a:ext cx="177" cy="2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 name="Rectangle 12"/>
            <p:cNvSpPr>
              <a:spLocks noChangeArrowheads="1"/>
            </p:cNvSpPr>
            <p:nvPr/>
          </p:nvSpPr>
          <p:spPr bwMode="auto">
            <a:xfrm>
              <a:off x="2822" y="3669"/>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7" name="Rectangle 13"/>
            <p:cNvSpPr>
              <a:spLocks noChangeArrowheads="1"/>
            </p:cNvSpPr>
            <p:nvPr/>
          </p:nvSpPr>
          <p:spPr bwMode="auto">
            <a:xfrm>
              <a:off x="2586" y="3617"/>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8" name="Rectangle 14"/>
            <p:cNvSpPr>
              <a:spLocks noChangeArrowheads="1"/>
            </p:cNvSpPr>
            <p:nvPr/>
          </p:nvSpPr>
          <p:spPr bwMode="auto">
            <a:xfrm>
              <a:off x="2881" y="3591"/>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9" name="Rectangle 15"/>
            <p:cNvSpPr>
              <a:spLocks noChangeArrowheads="1"/>
            </p:cNvSpPr>
            <p:nvPr/>
          </p:nvSpPr>
          <p:spPr bwMode="auto">
            <a:xfrm>
              <a:off x="2674" y="3539"/>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20" name="Rectangle 16"/>
            <p:cNvSpPr>
              <a:spLocks noChangeArrowheads="1"/>
            </p:cNvSpPr>
            <p:nvPr/>
          </p:nvSpPr>
          <p:spPr bwMode="auto">
            <a:xfrm>
              <a:off x="2674" y="3486"/>
              <a:ext cx="177" cy="26"/>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1" name="Rectangle 17"/>
            <p:cNvSpPr>
              <a:spLocks noChangeArrowheads="1"/>
            </p:cNvSpPr>
            <p:nvPr/>
          </p:nvSpPr>
          <p:spPr bwMode="auto">
            <a:xfrm>
              <a:off x="2910" y="3486"/>
              <a:ext cx="177" cy="26"/>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2" name="Rectangle 18"/>
            <p:cNvSpPr>
              <a:spLocks noChangeArrowheads="1"/>
            </p:cNvSpPr>
            <p:nvPr/>
          </p:nvSpPr>
          <p:spPr bwMode="auto">
            <a:xfrm>
              <a:off x="2645" y="3408"/>
              <a:ext cx="177" cy="26"/>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3" name="Rectangle 19"/>
            <p:cNvSpPr>
              <a:spLocks noChangeArrowheads="1"/>
            </p:cNvSpPr>
            <p:nvPr/>
          </p:nvSpPr>
          <p:spPr bwMode="auto">
            <a:xfrm>
              <a:off x="2881" y="3408"/>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24" name="Rectangle 20"/>
            <p:cNvSpPr>
              <a:spLocks noChangeArrowheads="1"/>
            </p:cNvSpPr>
            <p:nvPr/>
          </p:nvSpPr>
          <p:spPr bwMode="auto">
            <a:xfrm>
              <a:off x="2763" y="3329"/>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25" name="Oval 24"/>
            <p:cNvSpPr>
              <a:spLocks noChangeArrowheads="1"/>
            </p:cNvSpPr>
            <p:nvPr/>
          </p:nvSpPr>
          <p:spPr bwMode="auto">
            <a:xfrm>
              <a:off x="3647" y="3643"/>
              <a:ext cx="501" cy="367"/>
            </a:xfrm>
            <a:prstGeom prst="ellipse">
              <a:avLst/>
            </a:prstGeom>
            <a:noFill/>
            <a:ln w="9525">
              <a:solidFill>
                <a:schemeClr val="tx1"/>
              </a:solidFill>
              <a:round/>
              <a:headEnd/>
              <a:tailEnd/>
            </a:ln>
            <a:effectLst/>
          </p:spPr>
          <p:txBody>
            <a:bodyPr wrap="none" anchor="ctr"/>
            <a:lstStyle/>
            <a:p>
              <a:endParaRPr lang="en-US"/>
            </a:p>
          </p:txBody>
        </p:sp>
        <p:sp>
          <p:nvSpPr>
            <p:cNvPr id="26" name="Rectangle 25"/>
            <p:cNvSpPr>
              <a:spLocks noChangeArrowheads="1"/>
            </p:cNvSpPr>
            <p:nvPr/>
          </p:nvSpPr>
          <p:spPr bwMode="auto">
            <a:xfrm>
              <a:off x="3824" y="3931"/>
              <a:ext cx="177" cy="27"/>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27" name="Rectangle 26"/>
            <p:cNvSpPr>
              <a:spLocks noChangeArrowheads="1"/>
            </p:cNvSpPr>
            <p:nvPr/>
          </p:nvSpPr>
          <p:spPr bwMode="auto">
            <a:xfrm>
              <a:off x="3676" y="3800"/>
              <a:ext cx="177" cy="27"/>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28" name="Rectangle 27"/>
            <p:cNvSpPr>
              <a:spLocks noChangeArrowheads="1"/>
            </p:cNvSpPr>
            <p:nvPr/>
          </p:nvSpPr>
          <p:spPr bwMode="auto">
            <a:xfrm>
              <a:off x="3883" y="3853"/>
              <a:ext cx="177" cy="26"/>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29" name="Rectangle 28"/>
            <p:cNvSpPr>
              <a:spLocks noChangeArrowheads="1"/>
            </p:cNvSpPr>
            <p:nvPr/>
          </p:nvSpPr>
          <p:spPr bwMode="auto">
            <a:xfrm>
              <a:off x="3883" y="3774"/>
              <a:ext cx="177" cy="26"/>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30" name="Rectangle 29"/>
            <p:cNvSpPr>
              <a:spLocks noChangeArrowheads="1"/>
            </p:cNvSpPr>
            <p:nvPr/>
          </p:nvSpPr>
          <p:spPr bwMode="auto">
            <a:xfrm>
              <a:off x="3824" y="3695"/>
              <a:ext cx="177" cy="27"/>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31" name="Line 30"/>
            <p:cNvSpPr>
              <a:spLocks noChangeShapeType="1"/>
            </p:cNvSpPr>
            <p:nvPr/>
          </p:nvSpPr>
          <p:spPr bwMode="auto">
            <a:xfrm>
              <a:off x="4207" y="3748"/>
              <a:ext cx="265" cy="236"/>
            </a:xfrm>
            <a:prstGeom prst="line">
              <a:avLst/>
            </a:prstGeom>
            <a:noFill/>
            <a:ln w="57150">
              <a:solidFill>
                <a:schemeClr val="tx1"/>
              </a:solidFill>
              <a:round/>
              <a:headEnd/>
              <a:tailEnd/>
            </a:ln>
            <a:effectLst/>
          </p:spPr>
          <p:txBody>
            <a:bodyPr/>
            <a:lstStyle/>
            <a:p>
              <a:endParaRPr lang="en-US"/>
            </a:p>
          </p:txBody>
        </p:sp>
        <p:sp>
          <p:nvSpPr>
            <p:cNvPr id="32" name="Line 31"/>
            <p:cNvSpPr>
              <a:spLocks noChangeShapeType="1"/>
            </p:cNvSpPr>
            <p:nvPr/>
          </p:nvSpPr>
          <p:spPr bwMode="auto">
            <a:xfrm flipH="1">
              <a:off x="4207" y="3748"/>
              <a:ext cx="265" cy="236"/>
            </a:xfrm>
            <a:prstGeom prst="line">
              <a:avLst/>
            </a:prstGeom>
            <a:noFill/>
            <a:ln w="57150">
              <a:solidFill>
                <a:schemeClr val="tx1"/>
              </a:solidFill>
              <a:round/>
              <a:headEnd/>
              <a:tailEnd/>
            </a:ln>
            <a:effectLst/>
          </p:spPr>
          <p:txBody>
            <a:bodyPr/>
            <a:lstStyle/>
            <a:p>
              <a:endParaRPr lang="en-US"/>
            </a:p>
          </p:txBody>
        </p:sp>
        <p:sp>
          <p:nvSpPr>
            <p:cNvPr id="33" name="Oval 32"/>
            <p:cNvSpPr>
              <a:spLocks noChangeArrowheads="1"/>
            </p:cNvSpPr>
            <p:nvPr/>
          </p:nvSpPr>
          <p:spPr bwMode="auto">
            <a:xfrm>
              <a:off x="3647" y="3067"/>
              <a:ext cx="501" cy="367"/>
            </a:xfrm>
            <a:prstGeom prst="ellipse">
              <a:avLst/>
            </a:prstGeom>
            <a:noFill/>
            <a:ln w="9525">
              <a:solidFill>
                <a:schemeClr val="tx1"/>
              </a:solidFill>
              <a:round/>
              <a:headEnd/>
              <a:tailEnd/>
            </a:ln>
            <a:effectLst/>
          </p:spPr>
          <p:txBody>
            <a:bodyPr wrap="none" anchor="ctr"/>
            <a:lstStyle/>
            <a:p>
              <a:endParaRPr lang="en-US"/>
            </a:p>
          </p:txBody>
        </p:sp>
        <p:sp>
          <p:nvSpPr>
            <p:cNvPr id="34" name="Rectangle 33"/>
            <p:cNvSpPr>
              <a:spLocks noChangeArrowheads="1"/>
            </p:cNvSpPr>
            <p:nvPr/>
          </p:nvSpPr>
          <p:spPr bwMode="auto">
            <a:xfrm>
              <a:off x="3853" y="3355"/>
              <a:ext cx="177" cy="27"/>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35" name="Rectangle 34"/>
            <p:cNvSpPr>
              <a:spLocks noChangeArrowheads="1"/>
            </p:cNvSpPr>
            <p:nvPr/>
          </p:nvSpPr>
          <p:spPr bwMode="auto">
            <a:xfrm>
              <a:off x="3765" y="3303"/>
              <a:ext cx="177" cy="26"/>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6" name="Rectangle 35"/>
            <p:cNvSpPr>
              <a:spLocks noChangeArrowheads="1"/>
            </p:cNvSpPr>
            <p:nvPr/>
          </p:nvSpPr>
          <p:spPr bwMode="auto">
            <a:xfrm>
              <a:off x="3853" y="3251"/>
              <a:ext cx="177" cy="26"/>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37" name="Rectangle 36"/>
            <p:cNvSpPr>
              <a:spLocks noChangeArrowheads="1"/>
            </p:cNvSpPr>
            <p:nvPr/>
          </p:nvSpPr>
          <p:spPr bwMode="auto">
            <a:xfrm>
              <a:off x="3706" y="3198"/>
              <a:ext cx="177" cy="26"/>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8" name="Rectangle 37"/>
            <p:cNvSpPr>
              <a:spLocks noChangeArrowheads="1"/>
            </p:cNvSpPr>
            <p:nvPr/>
          </p:nvSpPr>
          <p:spPr bwMode="auto">
            <a:xfrm>
              <a:off x="3794" y="3119"/>
              <a:ext cx="177" cy="27"/>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39" name="Line 38"/>
            <p:cNvSpPr>
              <a:spLocks noChangeShapeType="1"/>
            </p:cNvSpPr>
            <p:nvPr/>
          </p:nvSpPr>
          <p:spPr bwMode="auto">
            <a:xfrm flipH="1">
              <a:off x="4354" y="3093"/>
              <a:ext cx="206" cy="262"/>
            </a:xfrm>
            <a:prstGeom prst="line">
              <a:avLst/>
            </a:prstGeom>
            <a:noFill/>
            <a:ln w="57150">
              <a:solidFill>
                <a:schemeClr val="tx1"/>
              </a:solidFill>
              <a:round/>
              <a:headEnd/>
              <a:tailEnd/>
            </a:ln>
            <a:effectLst/>
          </p:spPr>
          <p:txBody>
            <a:bodyPr/>
            <a:lstStyle/>
            <a:p>
              <a:endParaRPr lang="en-US"/>
            </a:p>
          </p:txBody>
        </p:sp>
        <p:sp>
          <p:nvSpPr>
            <p:cNvPr id="40" name="Line 39"/>
            <p:cNvSpPr>
              <a:spLocks noChangeShapeType="1"/>
            </p:cNvSpPr>
            <p:nvPr/>
          </p:nvSpPr>
          <p:spPr bwMode="auto">
            <a:xfrm flipH="1" flipV="1">
              <a:off x="4295" y="3251"/>
              <a:ext cx="59" cy="104"/>
            </a:xfrm>
            <a:prstGeom prst="line">
              <a:avLst/>
            </a:prstGeom>
            <a:noFill/>
            <a:ln w="57150">
              <a:solidFill>
                <a:schemeClr val="tx1"/>
              </a:solidFill>
              <a:round/>
              <a:headEnd/>
              <a:tailEnd/>
            </a:ln>
            <a:effectLst/>
          </p:spPr>
          <p:txBody>
            <a:bodyPr/>
            <a:lstStyle/>
            <a:p>
              <a:endParaRPr lang="en-US"/>
            </a:p>
          </p:txBody>
        </p:sp>
        <p:sp>
          <p:nvSpPr>
            <p:cNvPr id="41" name="Line 40"/>
            <p:cNvSpPr>
              <a:spLocks noChangeShapeType="1"/>
            </p:cNvSpPr>
            <p:nvPr/>
          </p:nvSpPr>
          <p:spPr bwMode="auto">
            <a:xfrm>
              <a:off x="2144" y="3565"/>
              <a:ext cx="324" cy="0"/>
            </a:xfrm>
            <a:prstGeom prst="line">
              <a:avLst/>
            </a:prstGeom>
            <a:noFill/>
            <a:ln w="38100">
              <a:solidFill>
                <a:schemeClr val="tx1"/>
              </a:solidFill>
              <a:round/>
              <a:headEnd/>
              <a:tailEnd type="triangle" w="med" len="med"/>
            </a:ln>
            <a:effectLst/>
          </p:spPr>
          <p:txBody>
            <a:bodyPr/>
            <a:lstStyle/>
            <a:p>
              <a:endParaRPr lang="en-US"/>
            </a:p>
          </p:txBody>
        </p:sp>
        <p:sp>
          <p:nvSpPr>
            <p:cNvPr id="42" name="Line 41"/>
            <p:cNvSpPr>
              <a:spLocks noChangeShapeType="1"/>
            </p:cNvSpPr>
            <p:nvPr/>
          </p:nvSpPr>
          <p:spPr bwMode="auto">
            <a:xfrm>
              <a:off x="3293" y="3539"/>
              <a:ext cx="324" cy="0"/>
            </a:xfrm>
            <a:prstGeom prst="line">
              <a:avLst/>
            </a:prstGeom>
            <a:noFill/>
            <a:ln w="38100">
              <a:solidFill>
                <a:schemeClr val="tx1"/>
              </a:solidFill>
              <a:round/>
              <a:headEnd/>
              <a:tailEnd type="triangle" w="med" len="med"/>
            </a:ln>
            <a:effectLst/>
          </p:spPr>
          <p:txBody>
            <a:bodyPr/>
            <a:lstStyle/>
            <a:p>
              <a:endParaRPr lang="en-US"/>
            </a:p>
          </p:txBody>
        </p:sp>
      </p:grpSp>
      <p:sp>
        <p:nvSpPr>
          <p:cNvPr id="43" name="TextBox 42"/>
          <p:cNvSpPr txBox="1"/>
          <p:nvPr/>
        </p:nvSpPr>
        <p:spPr>
          <a:xfrm>
            <a:off x="3200400" y="4038600"/>
            <a:ext cx="2438400" cy="923330"/>
          </a:xfrm>
          <a:prstGeom prst="rect">
            <a:avLst/>
          </a:prstGeom>
          <a:noFill/>
        </p:spPr>
        <p:txBody>
          <a:bodyPr wrap="square" rtlCol="0">
            <a:spAutoFit/>
          </a:bodyPr>
          <a:lstStyle/>
          <a:p>
            <a:r>
              <a:rPr lang="en-US" smtClean="0"/>
              <a:t>Random segregation creates many </a:t>
            </a:r>
            <a:r>
              <a:rPr lang="en-US" err="1" smtClean="0"/>
              <a:t>inviable</a:t>
            </a:r>
            <a:r>
              <a:rPr lang="en-US" smtClean="0"/>
              <a:t> cells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304800"/>
            <a:ext cx="4038600" cy="646331"/>
          </a:xfrm>
          <a:prstGeom prst="rect">
            <a:avLst/>
          </a:prstGeom>
          <a:solidFill>
            <a:srgbClr val="00B0F0"/>
          </a:solidFill>
        </p:spPr>
        <p:txBody>
          <a:bodyPr wrap="square" rtlCol="0">
            <a:spAutoFit/>
          </a:bodyPr>
          <a:lstStyle/>
          <a:p>
            <a:r>
              <a:rPr lang="en-US" smtClean="0"/>
              <a:t>4. Prokaryotes </a:t>
            </a:r>
            <a:r>
              <a:rPr lang="en-US" smtClean="0">
                <a:sym typeface="Wingdings" pitchFamily="2" charset="2"/>
              </a:rPr>
              <a:t> Eukaryotes</a:t>
            </a:r>
          </a:p>
          <a:p>
            <a:r>
              <a:rPr lang="en-US" smtClean="0">
                <a:sym typeface="Wingdings" pitchFamily="2" charset="2"/>
              </a:rPr>
              <a:t>5. Asexual clones  Sexual populations</a:t>
            </a:r>
          </a:p>
        </p:txBody>
      </p:sp>
      <p:pic>
        <p:nvPicPr>
          <p:cNvPr id="22534" name="Picture 6" descr="http://img.docstoccdn.com/thumb/orig/125817436.png"/>
          <p:cNvPicPr>
            <a:picLocks noChangeAspect="1" noChangeArrowheads="1"/>
          </p:cNvPicPr>
          <p:nvPr/>
        </p:nvPicPr>
        <p:blipFill>
          <a:blip r:embed="rId2" cstate="print"/>
          <a:srcRect/>
          <a:stretch>
            <a:fillRect/>
          </a:stretch>
        </p:blipFill>
        <p:spPr bwMode="auto">
          <a:xfrm>
            <a:off x="228600" y="1905000"/>
            <a:ext cx="4167461" cy="3124201"/>
          </a:xfrm>
          <a:prstGeom prst="rect">
            <a:avLst/>
          </a:prstGeom>
          <a:noFill/>
        </p:spPr>
      </p:pic>
      <p:pic>
        <p:nvPicPr>
          <p:cNvPr id="22536" name="Picture 8" descr="http://users.rcn.com/jkimball.ma.ultranet/BiologyPages/Y/yeast_mating.gif"/>
          <p:cNvPicPr>
            <a:picLocks noChangeAspect="1" noChangeArrowheads="1"/>
          </p:cNvPicPr>
          <p:nvPr/>
        </p:nvPicPr>
        <p:blipFill>
          <a:blip r:embed="rId3"/>
          <a:srcRect/>
          <a:stretch>
            <a:fillRect/>
          </a:stretch>
        </p:blipFill>
        <p:spPr bwMode="auto">
          <a:xfrm>
            <a:off x="4419600" y="1219200"/>
            <a:ext cx="4629150" cy="4867276"/>
          </a:xfrm>
          <a:prstGeom prst="rect">
            <a:avLst/>
          </a:prstGeom>
          <a:noFill/>
        </p:spPr>
      </p:pic>
      <p:sp>
        <p:nvSpPr>
          <p:cNvPr id="7" name="TextBox 6"/>
          <p:cNvSpPr txBox="1"/>
          <p:nvPr/>
        </p:nvSpPr>
        <p:spPr>
          <a:xfrm>
            <a:off x="5181600" y="6096000"/>
            <a:ext cx="3124200" cy="646331"/>
          </a:xfrm>
          <a:prstGeom prst="rect">
            <a:avLst/>
          </a:prstGeom>
          <a:noFill/>
        </p:spPr>
        <p:txBody>
          <a:bodyPr wrap="square" rtlCol="0">
            <a:spAutoFit/>
          </a:bodyPr>
          <a:lstStyle/>
          <a:p>
            <a:r>
              <a:rPr lang="en-US" smtClean="0"/>
              <a:t>Yeast has both asexual and sexual stages in the life cycle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biolab.si/supp/bi-visprog/dicty/cycle.gif"/>
          <p:cNvPicPr>
            <a:picLocks noChangeAspect="1" noChangeArrowheads="1"/>
          </p:cNvPicPr>
          <p:nvPr/>
        </p:nvPicPr>
        <p:blipFill>
          <a:blip r:embed="rId2"/>
          <a:srcRect/>
          <a:stretch>
            <a:fillRect/>
          </a:stretch>
        </p:blipFill>
        <p:spPr bwMode="auto">
          <a:xfrm>
            <a:off x="5029200" y="914400"/>
            <a:ext cx="3505200" cy="2397557"/>
          </a:xfrm>
          <a:prstGeom prst="rect">
            <a:avLst/>
          </a:prstGeom>
          <a:noFill/>
        </p:spPr>
      </p:pic>
      <p:pic>
        <p:nvPicPr>
          <p:cNvPr id="21508" name="Picture 4" descr="http://farm1.staticflickr.com/13/17087738_978e49f9e5.jpg"/>
          <p:cNvPicPr>
            <a:picLocks noChangeAspect="1" noChangeArrowheads="1"/>
          </p:cNvPicPr>
          <p:nvPr/>
        </p:nvPicPr>
        <p:blipFill>
          <a:blip r:embed="rId3"/>
          <a:srcRect/>
          <a:stretch>
            <a:fillRect/>
          </a:stretch>
        </p:blipFill>
        <p:spPr bwMode="auto">
          <a:xfrm>
            <a:off x="5562600" y="3810000"/>
            <a:ext cx="2228370" cy="2209800"/>
          </a:xfrm>
          <a:prstGeom prst="rect">
            <a:avLst/>
          </a:prstGeom>
          <a:noFill/>
        </p:spPr>
      </p:pic>
      <p:pic>
        <p:nvPicPr>
          <p:cNvPr id="21510" name="Picture 6" descr="http://www.ucmp.berkeley.edu/greenalgae/chlamydomonas.jpg"/>
          <p:cNvPicPr>
            <a:picLocks noChangeAspect="1" noChangeArrowheads="1"/>
          </p:cNvPicPr>
          <p:nvPr/>
        </p:nvPicPr>
        <p:blipFill>
          <a:blip r:embed="rId4"/>
          <a:srcRect/>
          <a:stretch>
            <a:fillRect/>
          </a:stretch>
        </p:blipFill>
        <p:spPr bwMode="auto">
          <a:xfrm>
            <a:off x="1676400" y="3886200"/>
            <a:ext cx="1666875" cy="2143125"/>
          </a:xfrm>
          <a:prstGeom prst="rect">
            <a:avLst/>
          </a:prstGeom>
          <a:noFill/>
        </p:spPr>
      </p:pic>
      <p:pic>
        <p:nvPicPr>
          <p:cNvPr id="21512" name="Picture 8" descr="http://microbewiki.kenyon.edu/images/thumb/1/18/Amoeba_2.jpg/400px-Amoeba_2.jpg"/>
          <p:cNvPicPr>
            <a:picLocks noChangeAspect="1" noChangeArrowheads="1"/>
          </p:cNvPicPr>
          <p:nvPr/>
        </p:nvPicPr>
        <p:blipFill>
          <a:blip r:embed="rId5"/>
          <a:srcRect/>
          <a:stretch>
            <a:fillRect/>
          </a:stretch>
        </p:blipFill>
        <p:spPr bwMode="auto">
          <a:xfrm>
            <a:off x="457200" y="888302"/>
            <a:ext cx="3733800" cy="2454974"/>
          </a:xfrm>
          <a:prstGeom prst="rect">
            <a:avLst/>
          </a:prstGeom>
          <a:noFill/>
        </p:spPr>
      </p:pic>
      <p:sp>
        <p:nvSpPr>
          <p:cNvPr id="6" name="TextBox 5"/>
          <p:cNvSpPr txBox="1"/>
          <p:nvPr/>
        </p:nvSpPr>
        <p:spPr>
          <a:xfrm>
            <a:off x="2438400" y="304800"/>
            <a:ext cx="4038600" cy="369332"/>
          </a:xfrm>
          <a:prstGeom prst="rect">
            <a:avLst/>
          </a:prstGeom>
          <a:solidFill>
            <a:srgbClr val="00B0F0"/>
          </a:solidFill>
        </p:spPr>
        <p:txBody>
          <a:bodyPr wrap="square" rtlCol="0">
            <a:spAutoFit/>
          </a:bodyPr>
          <a:lstStyle/>
          <a:p>
            <a:r>
              <a:rPr lang="en-US" smtClean="0"/>
              <a:t>6. Single Cells </a:t>
            </a:r>
            <a:r>
              <a:rPr lang="en-US" smtClean="0">
                <a:sym typeface="Wingdings" pitchFamily="2" charset="2"/>
              </a:rPr>
              <a:t> </a:t>
            </a:r>
            <a:r>
              <a:rPr lang="en-US" err="1" smtClean="0">
                <a:sym typeface="Wingdings" pitchFamily="2" charset="2"/>
              </a:rPr>
              <a:t>Multicellular</a:t>
            </a:r>
            <a:r>
              <a:rPr lang="en-US" smtClean="0">
                <a:sym typeface="Wingdings" pitchFamily="2" charset="2"/>
              </a:rPr>
              <a:t> organisms</a:t>
            </a:r>
          </a:p>
        </p:txBody>
      </p:sp>
      <p:sp>
        <p:nvSpPr>
          <p:cNvPr id="7" name="TextBox 6"/>
          <p:cNvSpPr txBox="1"/>
          <p:nvPr/>
        </p:nvSpPr>
        <p:spPr>
          <a:xfrm>
            <a:off x="1905000" y="3276600"/>
            <a:ext cx="1447800" cy="381000"/>
          </a:xfrm>
          <a:prstGeom prst="rect">
            <a:avLst/>
          </a:prstGeom>
          <a:noFill/>
        </p:spPr>
        <p:txBody>
          <a:bodyPr wrap="square" rtlCol="0">
            <a:spAutoFit/>
          </a:bodyPr>
          <a:lstStyle/>
          <a:p>
            <a:r>
              <a:rPr lang="en-US" smtClean="0"/>
              <a:t>Amoeba</a:t>
            </a:r>
            <a:endParaRPr lang="en-US"/>
          </a:p>
        </p:txBody>
      </p:sp>
      <p:sp>
        <p:nvSpPr>
          <p:cNvPr id="8" name="TextBox 7"/>
          <p:cNvSpPr txBox="1"/>
          <p:nvPr/>
        </p:nvSpPr>
        <p:spPr>
          <a:xfrm>
            <a:off x="5638800" y="3352800"/>
            <a:ext cx="1676400" cy="369332"/>
          </a:xfrm>
          <a:prstGeom prst="rect">
            <a:avLst/>
          </a:prstGeom>
          <a:noFill/>
        </p:spPr>
        <p:txBody>
          <a:bodyPr wrap="square" rtlCol="0">
            <a:spAutoFit/>
          </a:bodyPr>
          <a:lstStyle/>
          <a:p>
            <a:r>
              <a:rPr lang="en-US" err="1" smtClean="0"/>
              <a:t>Dictyostelium</a:t>
            </a:r>
            <a:endParaRPr lang="en-US"/>
          </a:p>
        </p:txBody>
      </p:sp>
      <p:sp>
        <p:nvSpPr>
          <p:cNvPr id="9" name="TextBox 8"/>
          <p:cNvSpPr txBox="1"/>
          <p:nvPr/>
        </p:nvSpPr>
        <p:spPr>
          <a:xfrm>
            <a:off x="1600200" y="6172200"/>
            <a:ext cx="1828800" cy="369332"/>
          </a:xfrm>
          <a:prstGeom prst="rect">
            <a:avLst/>
          </a:prstGeom>
          <a:noFill/>
        </p:spPr>
        <p:txBody>
          <a:bodyPr wrap="square" rtlCol="0">
            <a:spAutoFit/>
          </a:bodyPr>
          <a:lstStyle/>
          <a:p>
            <a:r>
              <a:rPr lang="en-US" err="1" smtClean="0"/>
              <a:t>Chlamydomonas</a:t>
            </a:r>
            <a:endParaRPr lang="en-US"/>
          </a:p>
        </p:txBody>
      </p:sp>
      <p:sp>
        <p:nvSpPr>
          <p:cNvPr id="10" name="TextBox 9"/>
          <p:cNvSpPr txBox="1"/>
          <p:nvPr/>
        </p:nvSpPr>
        <p:spPr>
          <a:xfrm>
            <a:off x="5867400" y="6172200"/>
            <a:ext cx="1447800" cy="381000"/>
          </a:xfrm>
          <a:prstGeom prst="rect">
            <a:avLst/>
          </a:prstGeom>
          <a:noFill/>
        </p:spPr>
        <p:txBody>
          <a:bodyPr wrap="square" rtlCol="0">
            <a:spAutoFit/>
          </a:bodyPr>
          <a:lstStyle/>
          <a:p>
            <a:r>
              <a:rPr lang="en-US" err="1" smtClean="0"/>
              <a:t>Volvox</a:t>
            </a:r>
            <a:endParaRPr lang="en-US"/>
          </a:p>
        </p:txBody>
      </p:sp>
      <p:sp>
        <p:nvSpPr>
          <p:cNvPr id="13" name="Right Arrow 12"/>
          <p:cNvSpPr/>
          <p:nvPr/>
        </p:nvSpPr>
        <p:spPr>
          <a:xfrm>
            <a:off x="3886200" y="1828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962400" y="47244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kaheel7.com/userimages/ant_bridge_02.jpg"/>
          <p:cNvPicPr>
            <a:picLocks noChangeAspect="1" noChangeArrowheads="1"/>
          </p:cNvPicPr>
          <p:nvPr/>
        </p:nvPicPr>
        <p:blipFill>
          <a:blip r:embed="rId2"/>
          <a:srcRect/>
          <a:stretch>
            <a:fillRect/>
          </a:stretch>
        </p:blipFill>
        <p:spPr bwMode="auto">
          <a:xfrm>
            <a:off x="5410200" y="1066800"/>
            <a:ext cx="3067050" cy="4630498"/>
          </a:xfrm>
          <a:prstGeom prst="rect">
            <a:avLst/>
          </a:prstGeom>
          <a:noFill/>
        </p:spPr>
      </p:pic>
      <p:sp>
        <p:nvSpPr>
          <p:cNvPr id="4" name="TextBox 3"/>
          <p:cNvSpPr txBox="1"/>
          <p:nvPr/>
        </p:nvSpPr>
        <p:spPr>
          <a:xfrm>
            <a:off x="1447800" y="304800"/>
            <a:ext cx="5867400" cy="369332"/>
          </a:xfrm>
          <a:prstGeom prst="rect">
            <a:avLst/>
          </a:prstGeom>
          <a:solidFill>
            <a:srgbClr val="00B0F0"/>
          </a:solidFill>
        </p:spPr>
        <p:txBody>
          <a:bodyPr wrap="square" rtlCol="0">
            <a:spAutoFit/>
          </a:bodyPr>
          <a:lstStyle/>
          <a:p>
            <a:r>
              <a:rPr lang="en-US" smtClean="0"/>
              <a:t>7. Solitary individuals </a:t>
            </a:r>
            <a:r>
              <a:rPr lang="en-US" smtClean="0">
                <a:sym typeface="Wingdings" pitchFamily="2" charset="2"/>
              </a:rPr>
              <a:t> Colonies (non reproductive castes)</a:t>
            </a:r>
          </a:p>
        </p:txBody>
      </p:sp>
      <p:pic>
        <p:nvPicPr>
          <p:cNvPr id="20486" name="Picture 6" descr="http://www.zawaj.com/askbilqis/wp-content/uploads/2009/10/ant-castes.jpg"/>
          <p:cNvPicPr>
            <a:picLocks noChangeAspect="1" noChangeArrowheads="1"/>
          </p:cNvPicPr>
          <p:nvPr/>
        </p:nvPicPr>
        <p:blipFill>
          <a:blip r:embed="rId3"/>
          <a:srcRect/>
          <a:stretch>
            <a:fillRect/>
          </a:stretch>
        </p:blipFill>
        <p:spPr bwMode="auto">
          <a:xfrm>
            <a:off x="381000" y="1600200"/>
            <a:ext cx="4762500" cy="3352801"/>
          </a:xfrm>
          <a:prstGeom prst="rect">
            <a:avLst/>
          </a:prstGeom>
          <a:noFill/>
        </p:spPr>
      </p:pic>
      <p:sp>
        <p:nvSpPr>
          <p:cNvPr id="6" name="TextBox 5"/>
          <p:cNvSpPr txBox="1"/>
          <p:nvPr/>
        </p:nvSpPr>
        <p:spPr>
          <a:xfrm>
            <a:off x="762000" y="5257800"/>
            <a:ext cx="3810000" cy="369332"/>
          </a:xfrm>
          <a:prstGeom prst="rect">
            <a:avLst/>
          </a:prstGeom>
          <a:noFill/>
        </p:spPr>
        <p:txBody>
          <a:bodyPr wrap="square" rtlCol="0">
            <a:spAutoFit/>
          </a:bodyPr>
          <a:lstStyle/>
          <a:p>
            <a:r>
              <a:rPr lang="en-US" smtClean="0"/>
              <a:t>Queen, male and worker ants</a:t>
            </a:r>
            <a:endParaRPr lang="en-US"/>
          </a:p>
        </p:txBody>
      </p:sp>
      <p:sp>
        <p:nvSpPr>
          <p:cNvPr id="7" name="TextBox 6"/>
          <p:cNvSpPr txBox="1"/>
          <p:nvPr/>
        </p:nvSpPr>
        <p:spPr>
          <a:xfrm>
            <a:off x="5486400" y="5867400"/>
            <a:ext cx="3124200" cy="369332"/>
          </a:xfrm>
          <a:prstGeom prst="rect">
            <a:avLst/>
          </a:prstGeom>
          <a:noFill/>
        </p:spPr>
        <p:txBody>
          <a:bodyPr wrap="square" rtlCol="0">
            <a:spAutoFit/>
          </a:bodyPr>
          <a:lstStyle/>
          <a:p>
            <a:r>
              <a:rPr lang="en-US" smtClean="0"/>
              <a:t>Cooperation in an ant colony</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04800"/>
            <a:ext cx="3886200" cy="369332"/>
          </a:xfrm>
          <a:prstGeom prst="rect">
            <a:avLst/>
          </a:prstGeom>
          <a:solidFill>
            <a:srgbClr val="00B0F0"/>
          </a:solidFill>
        </p:spPr>
        <p:txBody>
          <a:bodyPr wrap="square" rtlCol="0">
            <a:spAutoFit/>
          </a:bodyPr>
          <a:lstStyle/>
          <a:p>
            <a:r>
              <a:rPr lang="en-US" smtClean="0"/>
              <a:t>8. Primate societies </a:t>
            </a:r>
            <a:r>
              <a:rPr lang="en-US" smtClean="0">
                <a:sym typeface="Wingdings" pitchFamily="2" charset="2"/>
              </a:rPr>
              <a:t> Human societies</a:t>
            </a:r>
          </a:p>
        </p:txBody>
      </p:sp>
      <p:pic>
        <p:nvPicPr>
          <p:cNvPr id="24578" name="Picture 2" descr="http://upload.wikimedia.org/wikipedia/commons/thumb/6/6c/Paviane_in_langer_Reihe2.jpg/800px-Paviane_in_langer_Reihe2.jpg"/>
          <p:cNvPicPr>
            <a:picLocks noChangeAspect="1" noChangeArrowheads="1"/>
          </p:cNvPicPr>
          <p:nvPr/>
        </p:nvPicPr>
        <p:blipFill>
          <a:blip r:embed="rId2"/>
          <a:srcRect/>
          <a:stretch>
            <a:fillRect/>
          </a:stretch>
        </p:blipFill>
        <p:spPr bwMode="auto">
          <a:xfrm>
            <a:off x="762000" y="838200"/>
            <a:ext cx="7153275" cy="2771776"/>
          </a:xfrm>
          <a:prstGeom prst="rect">
            <a:avLst/>
          </a:prstGeom>
          <a:noFill/>
        </p:spPr>
      </p:pic>
      <p:pic>
        <p:nvPicPr>
          <p:cNvPr id="24582" name="Picture 6" descr="http://www.scranton.edu/alumni/journal/issues/2011/fall/commons/images/LectureArticle.jpg"/>
          <p:cNvPicPr>
            <a:picLocks noChangeAspect="1" noChangeArrowheads="1"/>
          </p:cNvPicPr>
          <p:nvPr/>
        </p:nvPicPr>
        <p:blipFill>
          <a:blip r:embed="rId3"/>
          <a:srcRect/>
          <a:stretch>
            <a:fillRect/>
          </a:stretch>
        </p:blipFill>
        <p:spPr bwMode="auto">
          <a:xfrm>
            <a:off x="1524000" y="3810000"/>
            <a:ext cx="5715000" cy="26479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8"/>
          <p:cNvGraphicFramePr>
            <a:graphicFrameLocks noGrp="1"/>
          </p:cNvGraphicFramePr>
          <p:nvPr/>
        </p:nvGraphicFramePr>
        <p:xfrm>
          <a:off x="2743200" y="3048000"/>
          <a:ext cx="2743200" cy="1569720"/>
        </p:xfrm>
        <a:graphic>
          <a:graphicData uri="http://schemas.openxmlformats.org/drawingml/2006/table">
            <a:tbl>
              <a:tblPr/>
              <a:tblGrid>
                <a:gridCol w="533400"/>
                <a:gridCol w="1371600"/>
                <a:gridCol w="8382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(V-C)/2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29"/>
          <p:cNvSpPr txBox="1">
            <a:spLocks noChangeArrowheads="1"/>
          </p:cNvSpPr>
          <p:nvPr/>
        </p:nvSpPr>
        <p:spPr bwMode="auto">
          <a:xfrm>
            <a:off x="3657600" y="2514600"/>
            <a:ext cx="762000" cy="396875"/>
          </a:xfrm>
          <a:prstGeom prst="rect">
            <a:avLst/>
          </a:prstGeom>
          <a:noFill/>
          <a:ln w="9525">
            <a:noFill/>
            <a:miter lim="800000"/>
            <a:headEnd/>
            <a:tailEnd/>
          </a:ln>
          <a:effectLst/>
        </p:spPr>
        <p:txBody>
          <a:bodyPr>
            <a:spAutoFit/>
          </a:bodyPr>
          <a:lstStyle/>
          <a:p>
            <a:pPr>
              <a:spcBef>
                <a:spcPct val="50000"/>
              </a:spcBef>
            </a:pPr>
            <a:r>
              <a:rPr lang="en-US"/>
              <a:t>You</a:t>
            </a:r>
          </a:p>
        </p:txBody>
      </p:sp>
      <p:sp>
        <p:nvSpPr>
          <p:cNvPr id="4" name="Text Box 30"/>
          <p:cNvSpPr txBox="1">
            <a:spLocks noChangeArrowheads="1"/>
          </p:cNvSpPr>
          <p:nvPr/>
        </p:nvSpPr>
        <p:spPr bwMode="auto">
          <a:xfrm>
            <a:off x="1981200" y="3657600"/>
            <a:ext cx="609600" cy="396875"/>
          </a:xfrm>
          <a:prstGeom prst="rect">
            <a:avLst/>
          </a:prstGeom>
          <a:noFill/>
          <a:ln w="9525">
            <a:noFill/>
            <a:miter lim="800000"/>
            <a:headEnd/>
            <a:tailEnd/>
          </a:ln>
          <a:effectLst/>
        </p:spPr>
        <p:txBody>
          <a:bodyPr>
            <a:spAutoFit/>
          </a:bodyPr>
          <a:lstStyle/>
          <a:p>
            <a:pPr>
              <a:spcBef>
                <a:spcPct val="50000"/>
              </a:spcBef>
            </a:pPr>
            <a:r>
              <a:rPr lang="en-US"/>
              <a:t>Me</a:t>
            </a:r>
          </a:p>
        </p:txBody>
      </p:sp>
      <p:sp>
        <p:nvSpPr>
          <p:cNvPr id="5" name="Text Box 31"/>
          <p:cNvSpPr txBox="1">
            <a:spLocks noChangeArrowheads="1"/>
          </p:cNvSpPr>
          <p:nvPr/>
        </p:nvSpPr>
        <p:spPr bwMode="auto">
          <a:xfrm>
            <a:off x="6172200" y="3505200"/>
            <a:ext cx="1600200" cy="646331"/>
          </a:xfrm>
          <a:prstGeom prst="rect">
            <a:avLst/>
          </a:prstGeom>
          <a:noFill/>
          <a:ln w="9525">
            <a:noFill/>
            <a:miter lim="800000"/>
            <a:headEnd/>
            <a:tailEnd/>
          </a:ln>
          <a:effectLst/>
        </p:spPr>
        <p:txBody>
          <a:bodyPr wrap="square">
            <a:spAutoFit/>
          </a:bodyPr>
          <a:lstStyle/>
          <a:p>
            <a:pPr>
              <a:spcBef>
                <a:spcPct val="50000"/>
              </a:spcBef>
            </a:pPr>
            <a:r>
              <a:rPr lang="en-US"/>
              <a:t>Matrix shows payoff to Me</a:t>
            </a:r>
          </a:p>
        </p:txBody>
      </p:sp>
      <p:sp>
        <p:nvSpPr>
          <p:cNvPr id="6" name="TextBox 5"/>
          <p:cNvSpPr txBox="1"/>
          <p:nvPr/>
        </p:nvSpPr>
        <p:spPr>
          <a:xfrm>
            <a:off x="1752600" y="304800"/>
            <a:ext cx="4953000" cy="369332"/>
          </a:xfrm>
          <a:prstGeom prst="rect">
            <a:avLst/>
          </a:prstGeom>
          <a:solidFill>
            <a:srgbClr val="00B0F0"/>
          </a:solidFill>
        </p:spPr>
        <p:txBody>
          <a:bodyPr wrap="square" rtlCol="0">
            <a:spAutoFit/>
          </a:bodyPr>
          <a:lstStyle/>
          <a:p>
            <a:r>
              <a:rPr lang="en-US" smtClean="0"/>
              <a:t>Evolutionary Game Theory – The Hawk-Dove Game</a:t>
            </a:r>
            <a:endParaRPr lang="en-US"/>
          </a:p>
        </p:txBody>
      </p:sp>
      <p:sp>
        <p:nvSpPr>
          <p:cNvPr id="7" name="TextBox 6"/>
          <p:cNvSpPr txBox="1"/>
          <p:nvPr/>
        </p:nvSpPr>
        <p:spPr>
          <a:xfrm>
            <a:off x="533400" y="914400"/>
            <a:ext cx="7924800" cy="1200329"/>
          </a:xfrm>
          <a:prstGeom prst="rect">
            <a:avLst/>
          </a:prstGeom>
          <a:noFill/>
        </p:spPr>
        <p:txBody>
          <a:bodyPr wrap="square" rtlCol="0">
            <a:spAutoFit/>
          </a:bodyPr>
          <a:lstStyle/>
          <a:p>
            <a:r>
              <a:rPr lang="en-US" smtClean="0"/>
              <a:t>Aggressive </a:t>
            </a:r>
            <a:r>
              <a:rPr lang="en-US" err="1" smtClean="0"/>
              <a:t>behaviour</a:t>
            </a:r>
            <a:r>
              <a:rPr lang="en-US" smtClean="0"/>
              <a:t> in animals is often reduced to displays and bluff.</a:t>
            </a:r>
          </a:p>
          <a:p>
            <a:endParaRPr lang="en-US" smtClean="0"/>
          </a:p>
          <a:p>
            <a:r>
              <a:rPr lang="en-US" smtClean="0"/>
              <a:t>V = value of resource (food, territory, mate)</a:t>
            </a:r>
          </a:p>
          <a:p>
            <a:r>
              <a:rPr lang="en-US" smtClean="0"/>
              <a:t>C = cost of fight (injury, time, energy)</a:t>
            </a:r>
            <a:endParaRPr lang="en-US"/>
          </a:p>
        </p:txBody>
      </p:sp>
      <p:sp>
        <p:nvSpPr>
          <p:cNvPr id="8" name="TextBox 7"/>
          <p:cNvSpPr txBox="1"/>
          <p:nvPr/>
        </p:nvSpPr>
        <p:spPr>
          <a:xfrm>
            <a:off x="685800" y="5105400"/>
            <a:ext cx="6934200" cy="1200329"/>
          </a:xfrm>
          <a:prstGeom prst="rect">
            <a:avLst/>
          </a:prstGeom>
          <a:noFill/>
        </p:spPr>
        <p:txBody>
          <a:bodyPr wrap="square" rtlCol="0">
            <a:spAutoFit/>
          </a:bodyPr>
          <a:lstStyle/>
          <a:p>
            <a:r>
              <a:rPr lang="en-US" smtClean="0"/>
              <a:t>What would you do?</a:t>
            </a:r>
          </a:p>
          <a:p>
            <a:endParaRPr lang="en-US" smtClean="0"/>
          </a:p>
          <a:p>
            <a:r>
              <a:rPr lang="en-US" smtClean="0"/>
              <a:t>The essential point of game theory models is that the payoff (or fitness) of your strategy depends on what the other players do too.</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153400" cy="1754326"/>
          </a:xfrm>
          <a:prstGeom prst="rect">
            <a:avLst/>
          </a:prstGeom>
          <a:noFill/>
        </p:spPr>
        <p:txBody>
          <a:bodyPr wrap="square" rtlCol="0">
            <a:spAutoFit/>
          </a:bodyPr>
          <a:lstStyle/>
          <a:p>
            <a:r>
              <a:rPr lang="en-US" smtClean="0"/>
              <a:t>In Economics – A Nash Equilibrium is rational choice of strategies such that no player can benefit from changing their strategy while the others keep their strategy fixed.</a:t>
            </a:r>
          </a:p>
          <a:p>
            <a:endParaRPr lang="en-US" smtClean="0"/>
          </a:p>
          <a:p>
            <a:r>
              <a:rPr lang="en-US" smtClean="0"/>
              <a:t>In Biology – An Evolutionarily Stable Strategy (ESS) is one that cannot be invaded by any other strategy. The fitness of any individual playing another strategy is lower than the individuals playing the ESS. The population therefore evolves towards the ESS.</a:t>
            </a:r>
            <a:endParaRPr lang="en-US"/>
          </a:p>
        </p:txBody>
      </p:sp>
      <p:sp>
        <p:nvSpPr>
          <p:cNvPr id="3" name="TextBox 2"/>
          <p:cNvSpPr txBox="1"/>
          <p:nvPr/>
        </p:nvSpPr>
        <p:spPr>
          <a:xfrm>
            <a:off x="914400" y="2667000"/>
            <a:ext cx="7543800" cy="3416320"/>
          </a:xfrm>
          <a:prstGeom prst="rect">
            <a:avLst/>
          </a:prstGeom>
          <a:noFill/>
        </p:spPr>
        <p:txBody>
          <a:bodyPr wrap="square" rtlCol="0">
            <a:spAutoFit/>
          </a:bodyPr>
          <a:lstStyle/>
          <a:p>
            <a:r>
              <a:rPr lang="en-US" smtClean="0"/>
              <a:t>If V &gt; C</a:t>
            </a:r>
          </a:p>
          <a:p>
            <a:r>
              <a:rPr lang="en-US" smtClean="0"/>
              <a:t>	</a:t>
            </a:r>
            <a:r>
              <a:rPr lang="en-US" smtClean="0"/>
              <a:t>It is always best to be H whatever the opponent does</a:t>
            </a:r>
          </a:p>
          <a:p>
            <a:r>
              <a:rPr lang="en-US" smtClean="0"/>
              <a:t>	</a:t>
            </a:r>
            <a:r>
              <a:rPr lang="en-US" smtClean="0"/>
              <a:t>H is an ESS</a:t>
            </a:r>
          </a:p>
          <a:p>
            <a:r>
              <a:rPr lang="en-US" smtClean="0"/>
              <a:t>	</a:t>
            </a:r>
            <a:r>
              <a:rPr lang="en-US" smtClean="0"/>
              <a:t>If the population plays H, a D always does worse. D cannot invade.</a:t>
            </a:r>
          </a:p>
          <a:p>
            <a:r>
              <a:rPr lang="en-US" smtClean="0"/>
              <a:t>	</a:t>
            </a:r>
            <a:r>
              <a:rPr lang="en-US" smtClean="0"/>
              <a:t>If the population plays D, an H does better. H can invade D.</a:t>
            </a:r>
          </a:p>
          <a:p>
            <a:r>
              <a:rPr lang="en-US" smtClean="0"/>
              <a:t>	</a:t>
            </a:r>
            <a:r>
              <a:rPr lang="en-US" smtClean="0"/>
              <a:t>Population evolves towards all H.</a:t>
            </a:r>
          </a:p>
          <a:p>
            <a:endParaRPr lang="en-US" smtClean="0"/>
          </a:p>
          <a:p>
            <a:r>
              <a:rPr lang="en-US" smtClean="0"/>
              <a:t>If V &lt; C</a:t>
            </a:r>
          </a:p>
          <a:p>
            <a:r>
              <a:rPr lang="en-US" smtClean="0"/>
              <a:t>	</a:t>
            </a:r>
            <a:r>
              <a:rPr lang="en-US" smtClean="0"/>
              <a:t>Best to be H if opponent is D, and best to be D if opponent is H.</a:t>
            </a:r>
          </a:p>
          <a:p>
            <a:r>
              <a:rPr lang="en-US" smtClean="0"/>
              <a:t>	</a:t>
            </a:r>
            <a:r>
              <a:rPr lang="en-US" smtClean="0"/>
              <a:t>Population evolves towards a mixture with a fraction V/C of H.</a:t>
            </a:r>
          </a:p>
          <a:p>
            <a:r>
              <a:rPr lang="en-US" smtClean="0"/>
              <a:t>	</a:t>
            </a:r>
            <a:r>
              <a:rPr lang="en-US" smtClean="0"/>
              <a:t>At this point both H and D have equal payoff.</a:t>
            </a:r>
          </a:p>
          <a:p>
            <a:r>
              <a:rPr lang="en-US" smtClean="0"/>
              <a:t>	</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1848</Words>
  <Application>Microsoft Office PowerPoint</Application>
  <PresentationFormat>On-screen Show (4:3)</PresentationFormat>
  <Paragraphs>264</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higgsp</dc:creator>
  <cp:lastModifiedBy>higgsp</cp:lastModifiedBy>
  <cp:revision>49</cp:revision>
  <dcterms:created xsi:type="dcterms:W3CDTF">2013-11-11T18:58:00Z</dcterms:created>
  <dcterms:modified xsi:type="dcterms:W3CDTF">2013-11-12T22:07:47Z</dcterms:modified>
</cp:coreProperties>
</file>